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4" r:id="rId2"/>
  </p:sldMasterIdLst>
  <p:notesMasterIdLst>
    <p:notesMasterId r:id="rId33"/>
  </p:notesMasterIdLst>
  <p:sldIdLst>
    <p:sldId id="7887" r:id="rId3"/>
    <p:sldId id="2258" r:id="rId4"/>
    <p:sldId id="7888" r:id="rId5"/>
    <p:sldId id="2544" r:id="rId6"/>
    <p:sldId id="2545" r:id="rId7"/>
    <p:sldId id="2546" r:id="rId8"/>
    <p:sldId id="2547" r:id="rId9"/>
    <p:sldId id="2549" r:id="rId10"/>
    <p:sldId id="2550" r:id="rId11"/>
    <p:sldId id="2548" r:id="rId12"/>
    <p:sldId id="2552" r:id="rId13"/>
    <p:sldId id="2553" r:id="rId14"/>
    <p:sldId id="2554" r:id="rId15"/>
    <p:sldId id="2540" r:id="rId16"/>
    <p:sldId id="2555" r:id="rId17"/>
    <p:sldId id="2565" r:id="rId18"/>
    <p:sldId id="2564" r:id="rId19"/>
    <p:sldId id="2556" r:id="rId20"/>
    <p:sldId id="2557" r:id="rId21"/>
    <p:sldId id="2558" r:id="rId22"/>
    <p:sldId id="2559" r:id="rId23"/>
    <p:sldId id="2541" r:id="rId24"/>
    <p:sldId id="2566" r:id="rId25"/>
    <p:sldId id="2567" r:id="rId26"/>
    <p:sldId id="2574" r:id="rId27"/>
    <p:sldId id="2575" r:id="rId28"/>
    <p:sldId id="2538" r:id="rId29"/>
    <p:sldId id="7876" r:id="rId30"/>
    <p:sldId id="262" r:id="rId31"/>
    <p:sldId id="7885" r:id="rId32"/>
  </p:sldIdLst>
  <p:sldSz cx="12192000" cy="6858000"/>
  <p:notesSz cx="7099300" cy="10234613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目录" id="{C505D193-7E5D-44E2-9BA1-E640E0BC06BA}">
          <p14:sldIdLst>
            <p14:sldId id="7887"/>
          </p14:sldIdLst>
        </p14:section>
        <p14:section name="序曲" id="{840728DA-CBF5-4864-8534-6E1284E11977}">
          <p14:sldIdLst>
            <p14:sldId id="2258"/>
            <p14:sldId id="7888"/>
            <p14:sldId id="2544"/>
            <p14:sldId id="2545"/>
            <p14:sldId id="2546"/>
            <p14:sldId id="2547"/>
            <p14:sldId id="2549"/>
            <p14:sldId id="2550"/>
            <p14:sldId id="2548"/>
            <p14:sldId id="2552"/>
            <p14:sldId id="2553"/>
            <p14:sldId id="2554"/>
            <p14:sldId id="2540"/>
            <p14:sldId id="2555"/>
            <p14:sldId id="2565"/>
            <p14:sldId id="2564"/>
            <p14:sldId id="2556"/>
            <p14:sldId id="2557"/>
            <p14:sldId id="2558"/>
            <p14:sldId id="2559"/>
            <p14:sldId id="2541"/>
            <p14:sldId id="2566"/>
            <p14:sldId id="2567"/>
            <p14:sldId id="2574"/>
            <p14:sldId id="2575"/>
            <p14:sldId id="2538"/>
          </p14:sldIdLst>
        </p14:section>
        <p14:section name="再见" id="{C8D5E77A-98A2-42C4-8DE9-03D2BD758923}">
          <p14:sldIdLst>
            <p14:sldId id="7876"/>
            <p14:sldId id="262"/>
            <p14:sldId id="78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5" orient="horz" pos="958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8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C7E"/>
    <a:srgbClr val="3333FF"/>
    <a:srgbClr val="3B6892"/>
    <a:srgbClr val="0000FF"/>
    <a:srgbClr val="19968B"/>
    <a:srgbClr val="21C9B9"/>
    <a:srgbClr val="3B78FF"/>
    <a:srgbClr val="0C0C0C"/>
    <a:srgbClr val="00000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10" autoAdjust="0"/>
    <p:restoredTop sz="95961" autoAdjust="0"/>
  </p:normalViewPr>
  <p:slideViewPr>
    <p:cSldViewPr snapToGrid="0">
      <p:cViewPr varScale="1">
        <p:scale>
          <a:sx n="56" d="100"/>
          <a:sy n="56" d="100"/>
        </p:scale>
        <p:origin x="52" y="184"/>
      </p:cViewPr>
      <p:guideLst>
        <p:guide orient="horz" pos="3430"/>
        <p:guide pos="3840"/>
        <p:guide pos="416"/>
        <p:guide orient="horz" pos="958"/>
        <p:guide orient="horz" pos="731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DDD9FAD-0514-4934-AF60-548DC807C5CA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110F8FE-5AB9-4B43-AF23-42F879C70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002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51370C-D34B-9CB8-1157-5845938DF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C7E413-A7CC-42AB-2050-20C616B7E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872C67-892D-B813-2696-FC8507A8F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C2B4F-B315-4AEE-AD0A-906BD70E9D26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D17D77-4797-66B0-5615-626949E21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EF7B80-0CCD-87F5-C732-430CF1E1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B19D7-F1A2-43C4-8C0D-05B8FB51E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619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32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04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784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803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53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388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059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2024/5/26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00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28870A-086E-4FD4-AAF5-CECA400D7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1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2024/5/26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917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174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43171FD-B7AC-489A-91BA-0D890728E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1182D"/>
              </a:clrFrom>
              <a:clrTo>
                <a:srgbClr val="01182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50499"/>
          <a:stretch/>
        </p:blipFill>
        <p:spPr>
          <a:xfrm>
            <a:off x="6561" y="3618316"/>
            <a:ext cx="12192000" cy="340136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1D76DD4-9D40-448E-9305-3D575E9D2020}"/>
              </a:ext>
            </a:extLst>
          </p:cNvPr>
          <p:cNvSpPr/>
          <p:nvPr userDrawn="1"/>
        </p:nvSpPr>
        <p:spPr>
          <a:xfrm>
            <a:off x="6561" y="3239684"/>
            <a:ext cx="12192000" cy="345279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553138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189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DA8A99-4E3F-420F-9E9E-17E9B84113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8978B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44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FACCFFF4-8704-47DE-8273-AF2E2A9719F8}"/>
              </a:ext>
            </a:extLst>
          </p:cNvPr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74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060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43171FD-B7AC-489A-91BA-0D890728E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1182D"/>
              </a:clrFrom>
              <a:clrTo>
                <a:srgbClr val="01182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50499"/>
          <a:stretch/>
        </p:blipFill>
        <p:spPr>
          <a:xfrm>
            <a:off x="6561" y="3618316"/>
            <a:ext cx="12192000" cy="340136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1D76DD4-9D40-448E-9305-3D575E9D2020}"/>
              </a:ext>
            </a:extLst>
          </p:cNvPr>
          <p:cNvSpPr/>
          <p:nvPr userDrawn="1"/>
        </p:nvSpPr>
        <p:spPr>
          <a:xfrm>
            <a:off x="6561" y="3239684"/>
            <a:ext cx="12192000" cy="345279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553138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189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DA8A99-4E3F-420F-9E9E-17E9B84113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8978B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44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FACCFFF4-8704-47DE-8273-AF2E2A9719F8}"/>
              </a:ext>
            </a:extLst>
          </p:cNvPr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942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8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8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84BA11-5D4C-1551-F114-5040AF629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A83358-049F-5F46-91E5-54C9EFBD3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176183-9480-D0D1-6AD3-BD4BD99DC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C2B4F-B315-4AEE-AD0A-906BD70E9D26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7E4784-CE7B-5435-C635-BA9FCBBDD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A765BB-9FC4-48EA-13F2-69E4F019C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B19D7-F1A2-43C4-8C0D-05B8FB51E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3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73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8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3BAC671-3D5C-4A4A-82B0-38C33C8DD79E}"/>
              </a:ext>
            </a:extLst>
          </p:cNvPr>
          <p:cNvSpPr txBox="1">
            <a:spLocks/>
          </p:cNvSpPr>
          <p:nvPr/>
        </p:nvSpPr>
        <p:spPr>
          <a:xfrm>
            <a:off x="-14827" y="3411664"/>
            <a:ext cx="12192000" cy="4723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effectLst>
                  <a:outerShdw blurRad="50800" dist="50800" dir="5400000" algn="ctr" rotWithShape="0">
                    <a:srgbClr val="000000">
                      <a:alpha val="5000"/>
                    </a:srgbClr>
                  </a:outerShdw>
                </a:effectLst>
                <a:latin typeface="Centaur" panose="02030504050205020304" pitchFamily="18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Chapter 9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Run-T</a:t>
            </a:r>
            <a:r>
              <a:rPr lang="en-US" altLang="zh-CN" sz="2400" dirty="0" err="1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ime</a:t>
            </a:r>
            <a:r>
              <a:rPr lang="en-US" altLang="zh-CN" sz="2400" dirty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Storage Management</a:t>
            </a:r>
            <a:r>
              <a:rPr lang="zh-CN" altLang="en-US" sz="2400" dirty="0"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CN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 descr="徽标&#10;&#10;描述已自动生成">
            <a:extLst>
              <a:ext uri="{FF2B5EF4-FFF2-40B4-BE49-F238E27FC236}">
                <a16:creationId xmlns:a16="http://schemas.microsoft.com/office/drawing/2014/main" id="{A160F0C9-4020-426A-BD06-EA15AAFF5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213" y="84409"/>
            <a:ext cx="1323996" cy="100585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EE71E2C-0F62-4609-CFAA-C7FA8EF141B1}"/>
              </a:ext>
            </a:extLst>
          </p:cNvPr>
          <p:cNvSpPr/>
          <p:nvPr/>
        </p:nvSpPr>
        <p:spPr>
          <a:xfrm>
            <a:off x="1884" y="3938811"/>
            <a:ext cx="12206827" cy="292026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1DD9DD-FBA7-3DCE-66A3-41C60D5DD100}"/>
              </a:ext>
            </a:extLst>
          </p:cNvPr>
          <p:cNvSpPr txBox="1"/>
          <p:nvPr/>
        </p:nvSpPr>
        <p:spPr>
          <a:xfrm>
            <a:off x="-22241" y="1744638"/>
            <a:ext cx="12206827" cy="869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4000"/>
              </a:lnSpc>
            </a:pPr>
            <a:r>
              <a:rPr kumimoji="1" lang="zh-CN" altLang="en-US" sz="4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第</a:t>
            </a:r>
            <a:r>
              <a:rPr kumimoji="1" lang="en-US" altLang="zh-CN" sz="4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9</a:t>
            </a:r>
            <a:r>
              <a:rPr kumimoji="1" lang="zh-CN" altLang="en-US" sz="4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章  运行时存储组织</a:t>
            </a:r>
            <a:endParaRPr kumimoji="1" lang="zh-CN" altLang="en-US" sz="4800" i="0" u="none" strike="noStrike" kern="1200" cap="none" spc="0" normalizeH="0" baseline="0" noProof="0" dirty="0">
              <a:ln>
                <a:noFill/>
              </a:ln>
              <a:solidFill>
                <a:srgbClr val="244B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FE14DE0-91E0-876D-C13B-697EE57C2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4" y="153827"/>
            <a:ext cx="3541853" cy="806294"/>
          </a:xfrm>
          <a:prstGeom prst="rect">
            <a:avLst/>
          </a:prstGeom>
        </p:spPr>
      </p:pic>
      <p:pic>
        <p:nvPicPr>
          <p:cNvPr id="20" name="图片 19" descr="图形用户界面, 应用程序&#10;&#10;描述已自动生成">
            <a:extLst>
              <a:ext uri="{FF2B5EF4-FFF2-40B4-BE49-F238E27FC236}">
                <a16:creationId xmlns:a16="http://schemas.microsoft.com/office/drawing/2014/main" id="{28B648E9-E192-B936-1E35-FBC7F6958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28110"/>
            <a:ext cx="12192000" cy="2933700"/>
          </a:xfrm>
          <a:prstGeom prst="rect">
            <a:avLst/>
          </a:prstGeom>
        </p:spPr>
      </p:pic>
      <p:pic>
        <p:nvPicPr>
          <p:cNvPr id="18" name="图片 17" descr="卡通人物&#10;&#10;低可信度描述已自动生成">
            <a:extLst>
              <a:ext uri="{FF2B5EF4-FFF2-40B4-BE49-F238E27FC236}">
                <a16:creationId xmlns:a16="http://schemas.microsoft.com/office/drawing/2014/main" id="{93F1A415-B7E3-78CE-1067-C15323FAB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9926" y="6003969"/>
            <a:ext cx="2170180" cy="74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72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EA17E-8CCB-6B04-0216-7C1A2599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</a:t>
            </a:r>
            <a:r>
              <a:rPr lang="zh-CN" altLang="en-US" dirty="0"/>
              <a:t>　运行时存储组织概述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B7518-85D3-7BFC-49A2-9875125B0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动态存储分配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dirty="0"/>
              <a:t>递归、可变数组、运行期间自由申请与释放空间</a:t>
            </a:r>
            <a:endParaRPr lang="en-US" altLang="zh-CN" dirty="0"/>
          </a:p>
          <a:p>
            <a:r>
              <a:rPr lang="zh-CN" altLang="en-US" dirty="0"/>
              <a:t>栈式和堆式两种： </a:t>
            </a:r>
          </a:p>
          <a:p>
            <a:pPr lvl="1"/>
            <a:r>
              <a:rPr lang="zh-CN" altLang="en-US" sz="2400" dirty="0">
                <a:solidFill>
                  <a:srgbClr val="0000FF"/>
                </a:solidFill>
              </a:rPr>
              <a:t>栈式动态存储分配</a:t>
            </a:r>
          </a:p>
          <a:p>
            <a:pPr lvl="1"/>
            <a:r>
              <a:rPr lang="zh-CN" altLang="en-US" sz="2400" dirty="0">
                <a:solidFill>
                  <a:srgbClr val="0000FF"/>
                </a:solidFill>
              </a:rPr>
              <a:t>堆式存储分配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2818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EA17E-8CCB-6B04-0216-7C1A2599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</a:t>
            </a:r>
            <a:r>
              <a:rPr lang="zh-CN" altLang="en-US" dirty="0"/>
              <a:t>　运行时存储组织概述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B7518-85D3-7BFC-49A2-9875125B0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734564"/>
          </a:xfrm>
        </p:spPr>
        <p:txBody>
          <a:bodyPr/>
          <a:lstStyle/>
          <a:p>
            <a:r>
              <a:rPr lang="zh-CN" altLang="en-US" sz="2800" dirty="0"/>
              <a:t>堆式动态存储分配</a:t>
            </a:r>
            <a:endParaRPr lang="en-US" altLang="zh-CN" sz="28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6278BA-58CA-8102-1E52-1E0B533A87F6}"/>
              </a:ext>
            </a:extLst>
          </p:cNvPr>
          <p:cNvSpPr txBox="1"/>
          <p:nvPr/>
        </p:nvSpPr>
        <p:spPr>
          <a:xfrm>
            <a:off x="859604" y="1696835"/>
            <a:ext cx="3962400" cy="3970318"/>
          </a:xfrm>
          <a:prstGeom prst="rect">
            <a:avLst/>
          </a:prstGeom>
          <a:solidFill>
            <a:srgbClr val="FFFFFF"/>
          </a:solidFill>
          <a:ln w="22225">
            <a:solidFill>
              <a:srgbClr val="0E7C7E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#include </a:t>
            </a:r>
            <a:r>
              <a:rPr lang="en-US" altLang="zh-CN" b="0" i="0" dirty="0">
                <a:solidFill>
                  <a:srgbClr val="8B0000"/>
                </a:solidFill>
                <a:effectLst/>
                <a:latin typeface="Menlo"/>
              </a:rPr>
              <a:t>&lt;</a:t>
            </a:r>
            <a:r>
              <a:rPr lang="en-US" altLang="zh-CN" b="0" i="0" dirty="0">
                <a:solidFill>
                  <a:srgbClr val="AA1111"/>
                </a:solidFill>
                <a:effectLst/>
                <a:latin typeface="Menlo"/>
              </a:rPr>
              <a:t>iostream</a:t>
            </a:r>
            <a:r>
              <a:rPr lang="en-US" altLang="zh-CN" b="0" i="0" dirty="0">
                <a:solidFill>
                  <a:srgbClr val="8B0000"/>
                </a:solidFill>
                <a:effectLst/>
                <a:latin typeface="Menlo"/>
              </a:rPr>
              <a:t>&gt;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</a:t>
            </a:r>
          </a:p>
          <a:p>
            <a:pPr algn="l"/>
            <a:r>
              <a:rPr lang="en-US" altLang="zh-CN" b="0" i="0" dirty="0">
                <a:solidFill>
                  <a:srgbClr val="008000"/>
                </a:solidFill>
                <a:effectLst/>
                <a:latin typeface="Menlo"/>
              </a:rPr>
              <a:t>using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namespace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</a:t>
            </a:r>
            <a:r>
              <a:rPr lang="en-US" altLang="zh-CN" b="0" i="0" dirty="0">
                <a:solidFill>
                  <a:srgbClr val="0055AA"/>
                </a:solidFill>
                <a:effectLst/>
                <a:latin typeface="Menlo"/>
              </a:rPr>
              <a:t>std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;</a:t>
            </a:r>
          </a:p>
          <a:p>
            <a:pPr algn="l"/>
            <a:endParaRPr lang="en-US" altLang="zh-CN" b="0" i="0" dirty="0">
              <a:solidFill>
                <a:srgbClr val="808080"/>
              </a:solidFill>
              <a:effectLst/>
              <a:latin typeface="Menlo"/>
            </a:endParaRPr>
          </a:p>
          <a:p>
            <a:pPr algn="l"/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int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</a:t>
            </a:r>
            <a:r>
              <a:rPr lang="en-US" altLang="zh-CN" b="0" i="0" dirty="0">
                <a:solidFill>
                  <a:srgbClr val="0055AA"/>
                </a:solidFill>
                <a:effectLst/>
                <a:latin typeface="Menlo"/>
              </a:rPr>
              <a:t>main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</a:t>
            </a:r>
            <a:r>
              <a:rPr lang="en-US" altLang="zh-CN" b="0" i="0" dirty="0">
                <a:solidFill>
                  <a:srgbClr val="808000"/>
                </a:solidFill>
                <a:effectLst/>
                <a:latin typeface="Menlo"/>
              </a:rPr>
              <a:t>()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</a:t>
            </a:r>
            <a:r>
              <a:rPr lang="en-US" altLang="zh-CN" b="0" i="0" dirty="0">
                <a:solidFill>
                  <a:srgbClr val="808000"/>
                </a:solidFill>
                <a:effectLst/>
                <a:latin typeface="Menlo"/>
              </a:rPr>
              <a:t>{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</a:t>
            </a: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       double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* </a:t>
            </a:r>
            <a:r>
              <a:rPr lang="en-US" altLang="zh-CN" b="0" i="0" dirty="0" err="1">
                <a:solidFill>
                  <a:srgbClr val="0055AA"/>
                </a:solidFill>
                <a:effectLst/>
                <a:latin typeface="Menlo"/>
              </a:rPr>
              <a:t>pvalue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=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NULL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; </a:t>
            </a:r>
          </a:p>
          <a:p>
            <a:pPr algn="l"/>
            <a:endParaRPr lang="en-US" altLang="zh-CN" b="0" i="0" dirty="0">
              <a:solidFill>
                <a:srgbClr val="808080"/>
              </a:solidFill>
              <a:effectLst/>
              <a:latin typeface="Menlo"/>
            </a:endParaRPr>
          </a:p>
          <a:p>
            <a:pPr algn="l"/>
            <a:r>
              <a:rPr lang="en-US" altLang="zh-CN" b="0" i="0" dirty="0">
                <a:solidFill>
                  <a:srgbClr val="0055AA"/>
                </a:solidFill>
                <a:effectLst/>
                <a:latin typeface="Menlo"/>
              </a:rPr>
              <a:t>       </a:t>
            </a:r>
            <a:r>
              <a:rPr lang="en-US" altLang="zh-CN" b="0" i="0" dirty="0" err="1">
                <a:solidFill>
                  <a:srgbClr val="0055AA"/>
                </a:solidFill>
                <a:effectLst/>
                <a:latin typeface="Menlo"/>
              </a:rPr>
              <a:t>pvalue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= </a:t>
            </a:r>
            <a:r>
              <a:rPr lang="en-US" altLang="zh-CN" b="0" i="0" dirty="0">
                <a:solidFill>
                  <a:srgbClr val="008000"/>
                </a:solidFill>
                <a:effectLst/>
                <a:latin typeface="Menlo"/>
              </a:rPr>
              <a:t>new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double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; </a:t>
            </a:r>
            <a:r>
              <a:rPr lang="en-US" altLang="zh-CN" b="0" i="0" dirty="0">
                <a:effectLst/>
                <a:latin typeface="Menlo"/>
              </a:rPr>
              <a:t>// </a:t>
            </a:r>
            <a:r>
              <a:rPr lang="zh-CN" altLang="en-US" dirty="0">
                <a:latin typeface="Menlo"/>
              </a:rPr>
              <a:t>申请</a:t>
            </a:r>
            <a:r>
              <a:rPr lang="zh-CN" altLang="en-US" b="0" i="0" dirty="0">
                <a:effectLst/>
                <a:latin typeface="Menlo"/>
              </a:rPr>
              <a:t>内存 </a:t>
            </a:r>
            <a:endParaRPr lang="en-US" altLang="zh-CN" b="0" i="0" dirty="0">
              <a:effectLst/>
              <a:latin typeface="Menlo"/>
            </a:endParaRPr>
          </a:p>
          <a:p>
            <a:pPr algn="l"/>
            <a:r>
              <a:rPr lang="zh-CN" altLang="en-US" b="0" i="0" dirty="0">
                <a:solidFill>
                  <a:srgbClr val="808080"/>
                </a:solidFill>
                <a:effectLst/>
                <a:latin typeface="Menlo"/>
              </a:rPr>
              <a:t>      *</a:t>
            </a:r>
            <a:r>
              <a:rPr lang="en-US" altLang="zh-CN" b="0" i="0" dirty="0" err="1">
                <a:solidFill>
                  <a:srgbClr val="0055AA"/>
                </a:solidFill>
                <a:effectLst/>
                <a:latin typeface="Menlo"/>
              </a:rPr>
              <a:t>pvalue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= </a:t>
            </a:r>
            <a:r>
              <a:rPr lang="en-US" altLang="zh-CN" b="0" i="0" dirty="0">
                <a:solidFill>
                  <a:srgbClr val="800000"/>
                </a:solidFill>
                <a:effectLst/>
                <a:latin typeface="Menlo"/>
              </a:rPr>
              <a:t>29494.99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; </a:t>
            </a:r>
          </a:p>
          <a:p>
            <a:pPr algn="l"/>
            <a:r>
              <a:rPr lang="en-US" altLang="zh-CN" b="0" i="0" dirty="0">
                <a:solidFill>
                  <a:srgbClr val="0055AA"/>
                </a:solidFill>
                <a:effectLst/>
                <a:latin typeface="Menlo"/>
              </a:rPr>
              <a:t>       </a:t>
            </a:r>
            <a:r>
              <a:rPr lang="en-US" altLang="zh-CN" b="0" i="0" dirty="0" err="1">
                <a:solidFill>
                  <a:srgbClr val="0055AA"/>
                </a:solidFill>
                <a:effectLst/>
                <a:latin typeface="Menlo"/>
              </a:rPr>
              <a:t>cout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&lt;&lt; </a:t>
            </a:r>
            <a:r>
              <a:rPr lang="en-US" altLang="zh-CN" b="0" i="0" dirty="0">
                <a:solidFill>
                  <a:srgbClr val="8B0000"/>
                </a:solidFill>
                <a:effectLst/>
                <a:latin typeface="Menlo"/>
              </a:rPr>
              <a:t>"</a:t>
            </a:r>
            <a:r>
              <a:rPr lang="en-US" altLang="zh-CN" b="0" i="0" dirty="0">
                <a:solidFill>
                  <a:srgbClr val="AA1111"/>
                </a:solidFill>
                <a:effectLst/>
                <a:latin typeface="Menlo"/>
              </a:rPr>
              <a:t>Value of </a:t>
            </a:r>
            <a:r>
              <a:rPr lang="en-US" altLang="zh-CN" b="0" i="0" dirty="0" err="1">
                <a:solidFill>
                  <a:srgbClr val="AA1111"/>
                </a:solidFill>
                <a:effectLst/>
                <a:latin typeface="Menlo"/>
              </a:rPr>
              <a:t>pvalue</a:t>
            </a:r>
            <a:r>
              <a:rPr lang="en-US" altLang="zh-CN" b="0" i="0" dirty="0">
                <a:solidFill>
                  <a:srgbClr val="AA1111"/>
                </a:solidFill>
                <a:effectLst/>
                <a:latin typeface="Menlo"/>
              </a:rPr>
              <a:t> : </a:t>
            </a:r>
            <a:r>
              <a:rPr lang="en-US" altLang="zh-CN" b="0" i="0" dirty="0">
                <a:solidFill>
                  <a:srgbClr val="8B0000"/>
                </a:solidFill>
                <a:effectLst/>
                <a:latin typeface="Menlo"/>
              </a:rPr>
              <a:t>"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</a:t>
            </a:r>
          </a:p>
          <a:p>
            <a:pPr algn="l"/>
            <a:r>
              <a:rPr lang="en-US" altLang="zh-CN" dirty="0">
                <a:solidFill>
                  <a:srgbClr val="808080"/>
                </a:solidFill>
                <a:latin typeface="Menlo"/>
              </a:rPr>
              <a:t>                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&lt;&lt; *</a:t>
            </a:r>
            <a:r>
              <a:rPr lang="en-US" altLang="zh-CN" b="0" i="0" dirty="0" err="1">
                <a:solidFill>
                  <a:srgbClr val="0055AA"/>
                </a:solidFill>
                <a:effectLst/>
                <a:latin typeface="Menlo"/>
              </a:rPr>
              <a:t>pvalue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&lt;&lt; </a:t>
            </a:r>
            <a:r>
              <a:rPr lang="en-US" altLang="zh-CN" b="0" i="0" dirty="0" err="1">
                <a:solidFill>
                  <a:srgbClr val="0055AA"/>
                </a:solidFill>
                <a:effectLst/>
                <a:latin typeface="Menlo"/>
              </a:rPr>
              <a:t>endl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;</a:t>
            </a:r>
          </a:p>
          <a:p>
            <a:pPr algn="l"/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</a:t>
            </a:r>
          </a:p>
          <a:p>
            <a:pPr algn="l"/>
            <a:r>
              <a:rPr lang="en-US" altLang="zh-CN" b="0" i="0" dirty="0">
                <a:solidFill>
                  <a:srgbClr val="008000"/>
                </a:solidFill>
                <a:effectLst/>
                <a:latin typeface="Menlo"/>
              </a:rPr>
              <a:t>       delete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</a:t>
            </a:r>
            <a:r>
              <a:rPr lang="en-US" altLang="zh-CN" b="0" i="0" dirty="0" err="1">
                <a:solidFill>
                  <a:srgbClr val="0055AA"/>
                </a:solidFill>
                <a:effectLst/>
                <a:latin typeface="Menlo"/>
              </a:rPr>
              <a:t>pvalue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; </a:t>
            </a:r>
            <a:r>
              <a:rPr lang="en-US" altLang="zh-CN" b="0" i="0" dirty="0">
                <a:effectLst/>
                <a:latin typeface="Menlo"/>
              </a:rPr>
              <a:t>// </a:t>
            </a:r>
            <a:r>
              <a:rPr lang="zh-CN" altLang="en-US" b="0" i="0" dirty="0">
                <a:effectLst/>
                <a:latin typeface="Menlo"/>
              </a:rPr>
              <a:t>释放内存 </a:t>
            </a:r>
            <a:endParaRPr lang="en-US" altLang="zh-CN" b="0" i="0" dirty="0">
              <a:effectLst/>
              <a:latin typeface="Menlo"/>
            </a:endParaRPr>
          </a:p>
          <a:p>
            <a:pPr algn="l"/>
            <a:r>
              <a:rPr lang="en-US" altLang="zh-CN" b="0" i="0" dirty="0">
                <a:solidFill>
                  <a:srgbClr val="008000"/>
                </a:solidFill>
                <a:effectLst/>
                <a:latin typeface="Menlo"/>
              </a:rPr>
              <a:t>       return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</a:t>
            </a:r>
            <a:r>
              <a:rPr lang="en-US" altLang="zh-CN" b="0" i="0" dirty="0">
                <a:solidFill>
                  <a:srgbClr val="800000"/>
                </a:solidFill>
                <a:effectLst/>
                <a:latin typeface="Menlo"/>
              </a:rPr>
              <a:t>0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; </a:t>
            </a:r>
          </a:p>
          <a:p>
            <a:pPr algn="l"/>
            <a:r>
              <a:rPr lang="en-US" altLang="zh-CN" b="0" i="0" dirty="0">
                <a:solidFill>
                  <a:srgbClr val="808000"/>
                </a:solidFill>
                <a:effectLst/>
                <a:latin typeface="Menlo"/>
              </a:rPr>
              <a:t>}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897991-BBC2-CC28-7884-5FF55EA523D1}"/>
              </a:ext>
            </a:extLst>
          </p:cNvPr>
          <p:cNvSpPr txBox="1"/>
          <p:nvPr/>
        </p:nvSpPr>
        <p:spPr>
          <a:xfrm>
            <a:off x="4974404" y="1696834"/>
            <a:ext cx="4267200" cy="3970318"/>
          </a:xfrm>
          <a:prstGeom prst="rect">
            <a:avLst/>
          </a:prstGeom>
          <a:solidFill>
            <a:srgbClr val="FFFFFF"/>
          </a:solidFill>
          <a:ln w="22225">
            <a:solidFill>
              <a:srgbClr val="0E7C7E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#include </a:t>
            </a:r>
            <a:r>
              <a:rPr lang="en-US" altLang="zh-CN" b="0" i="0" dirty="0">
                <a:solidFill>
                  <a:srgbClr val="8B0000"/>
                </a:solidFill>
                <a:effectLst/>
                <a:latin typeface="Menlo"/>
              </a:rPr>
              <a:t>&lt;</a:t>
            </a:r>
            <a:r>
              <a:rPr lang="en-US" altLang="zh-CN" b="0" i="0" dirty="0" err="1">
                <a:solidFill>
                  <a:srgbClr val="AA1111"/>
                </a:solidFill>
                <a:effectLst/>
                <a:latin typeface="Menlo"/>
              </a:rPr>
              <a:t>stdio.h</a:t>
            </a:r>
            <a:r>
              <a:rPr lang="en-US" altLang="zh-CN" b="0" i="0" dirty="0">
                <a:solidFill>
                  <a:srgbClr val="8B0000"/>
                </a:solidFill>
                <a:effectLst/>
                <a:latin typeface="Menlo"/>
              </a:rPr>
              <a:t>&gt;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</a:t>
            </a: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#include </a:t>
            </a:r>
            <a:r>
              <a:rPr lang="en-US" altLang="zh-CN" b="0" i="0" dirty="0">
                <a:solidFill>
                  <a:srgbClr val="8B0000"/>
                </a:solidFill>
                <a:effectLst/>
                <a:latin typeface="Menlo"/>
              </a:rPr>
              <a:t>&lt;</a:t>
            </a:r>
            <a:r>
              <a:rPr lang="en-US" altLang="zh-CN" b="0" i="0" dirty="0" err="1">
                <a:solidFill>
                  <a:srgbClr val="AA1111"/>
                </a:solidFill>
                <a:effectLst/>
                <a:latin typeface="Menlo"/>
              </a:rPr>
              <a:t>string.h</a:t>
            </a:r>
            <a:r>
              <a:rPr lang="en-US" altLang="zh-CN" b="0" i="0" dirty="0">
                <a:solidFill>
                  <a:srgbClr val="8B0000"/>
                </a:solidFill>
                <a:effectLst/>
                <a:latin typeface="Menlo"/>
              </a:rPr>
              <a:t>&gt;</a:t>
            </a:r>
          </a:p>
          <a:p>
            <a:pPr algn="l"/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#include </a:t>
            </a:r>
            <a:r>
              <a:rPr lang="en-US" altLang="zh-CN" b="0" i="0" dirty="0">
                <a:solidFill>
                  <a:srgbClr val="8B0000"/>
                </a:solidFill>
                <a:effectLst/>
                <a:latin typeface="Menlo"/>
              </a:rPr>
              <a:t>&lt;</a:t>
            </a:r>
            <a:r>
              <a:rPr lang="en-US" altLang="zh-CN" b="0" i="0" dirty="0" err="1">
                <a:solidFill>
                  <a:srgbClr val="AA1111"/>
                </a:solidFill>
                <a:effectLst/>
                <a:latin typeface="Menlo"/>
              </a:rPr>
              <a:t>stdlib.h</a:t>
            </a:r>
            <a:r>
              <a:rPr lang="en-US" altLang="zh-CN" b="0" i="0" dirty="0">
                <a:solidFill>
                  <a:srgbClr val="8B0000"/>
                </a:solidFill>
                <a:effectLst/>
                <a:latin typeface="Menlo"/>
              </a:rPr>
              <a:t>&gt;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</a:t>
            </a: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int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</a:t>
            </a:r>
            <a:r>
              <a:rPr lang="en-US" altLang="zh-CN" b="0" i="0" dirty="0">
                <a:solidFill>
                  <a:srgbClr val="0055AA"/>
                </a:solidFill>
                <a:effectLst/>
                <a:latin typeface="Menlo"/>
              </a:rPr>
              <a:t>main</a:t>
            </a:r>
            <a:r>
              <a:rPr lang="en-US" altLang="zh-CN" b="0" i="0" dirty="0">
                <a:solidFill>
                  <a:srgbClr val="808000"/>
                </a:solidFill>
                <a:effectLst/>
                <a:latin typeface="Menlo"/>
              </a:rPr>
              <a:t>()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</a:t>
            </a:r>
            <a:r>
              <a:rPr lang="en-US" altLang="zh-CN" b="0" i="0" dirty="0">
                <a:solidFill>
                  <a:srgbClr val="808000"/>
                </a:solidFill>
                <a:effectLst/>
                <a:latin typeface="Menlo"/>
              </a:rPr>
              <a:t>{</a:t>
            </a: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    char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*</a:t>
            </a:r>
            <a:r>
              <a:rPr lang="en-US" altLang="zh-CN" b="0" i="0" dirty="0">
                <a:solidFill>
                  <a:srgbClr val="0055AA"/>
                </a:solidFill>
                <a:effectLst/>
                <a:latin typeface="Menlo"/>
              </a:rPr>
              <a:t>str</a:t>
            </a:r>
            <a:r>
              <a:rPr lang="en-US" altLang="zh-CN" dirty="0">
                <a:solidFill>
                  <a:srgbClr val="0055AA"/>
                </a:solidFill>
                <a:latin typeface="Menlo"/>
              </a:rPr>
              <a:t>, </a:t>
            </a:r>
            <a:r>
              <a:rPr lang="zh-CN" altLang="en-US" dirty="0">
                <a:solidFill>
                  <a:srgbClr val="0055AA"/>
                </a:solidFill>
                <a:latin typeface="Menlo"/>
              </a:rPr>
              <a:t>*</a:t>
            </a:r>
            <a:r>
              <a:rPr lang="en-US" altLang="zh-CN" dirty="0">
                <a:solidFill>
                  <a:srgbClr val="0055AA"/>
                </a:solidFill>
                <a:latin typeface="Menlo"/>
              </a:rPr>
              <a:t>str1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; </a:t>
            </a:r>
          </a:p>
          <a:p>
            <a:pPr algn="l"/>
            <a:r>
              <a:rPr lang="en-US" altLang="zh-CN" b="0" i="0" dirty="0">
                <a:solidFill>
                  <a:srgbClr val="0055AA"/>
                </a:solidFill>
                <a:effectLst/>
                <a:latin typeface="Menlo"/>
              </a:rPr>
              <a:t>    str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= </a:t>
            </a:r>
            <a:r>
              <a:rPr lang="en-US" altLang="zh-CN" b="0" i="0" dirty="0">
                <a:solidFill>
                  <a:srgbClr val="808000"/>
                </a:solidFill>
                <a:effectLst/>
                <a:latin typeface="Menlo"/>
              </a:rPr>
              <a:t>(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enlo"/>
              </a:rPr>
              <a:t>char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*</a:t>
            </a:r>
            <a:r>
              <a:rPr lang="en-US" altLang="zh-CN" b="0" i="0" dirty="0">
                <a:solidFill>
                  <a:srgbClr val="808000"/>
                </a:solidFill>
                <a:effectLst/>
                <a:latin typeface="Menlo"/>
              </a:rPr>
              <a:t>)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</a:t>
            </a:r>
            <a:r>
              <a:rPr lang="en-US" altLang="zh-CN" b="0" i="0" dirty="0">
                <a:solidFill>
                  <a:srgbClr val="0055AA"/>
                </a:solidFill>
                <a:effectLst/>
                <a:latin typeface="Menlo"/>
              </a:rPr>
              <a:t>malloc</a:t>
            </a:r>
            <a:r>
              <a:rPr lang="en-US" altLang="zh-CN" b="0" i="0" dirty="0">
                <a:solidFill>
                  <a:srgbClr val="808000"/>
                </a:solidFill>
                <a:effectLst/>
                <a:latin typeface="Menlo"/>
              </a:rPr>
              <a:t>(</a:t>
            </a:r>
            <a:r>
              <a:rPr lang="en-US" altLang="zh-CN" b="0" i="0" dirty="0">
                <a:solidFill>
                  <a:srgbClr val="800000"/>
                </a:solidFill>
                <a:effectLst/>
                <a:latin typeface="Menlo"/>
              </a:rPr>
              <a:t>15</a:t>
            </a:r>
            <a:r>
              <a:rPr lang="en-US" altLang="zh-CN" b="0" i="0" dirty="0">
                <a:solidFill>
                  <a:srgbClr val="808000"/>
                </a:solidFill>
                <a:effectLst/>
                <a:latin typeface="Menlo"/>
              </a:rPr>
              <a:t>)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; </a:t>
            </a:r>
            <a:r>
              <a:rPr lang="en-US" altLang="zh-CN" dirty="0">
                <a:solidFill>
                  <a:srgbClr val="000000"/>
                </a:solidFill>
                <a:latin typeface="Menlo"/>
              </a:rPr>
              <a:t>/*</a:t>
            </a:r>
            <a:r>
              <a:rPr lang="zh-CN" altLang="en-US" dirty="0">
                <a:solidFill>
                  <a:srgbClr val="000000"/>
                </a:solidFill>
                <a:latin typeface="Menlo"/>
              </a:rPr>
              <a:t>内存分配 *</a:t>
            </a:r>
            <a:r>
              <a:rPr lang="en-US" altLang="zh-CN" dirty="0">
                <a:solidFill>
                  <a:srgbClr val="000000"/>
                </a:solidFill>
                <a:latin typeface="Menlo"/>
              </a:rPr>
              <a:t>/</a:t>
            </a:r>
            <a:r>
              <a:rPr lang="zh-CN" altLang="en-US" dirty="0">
                <a:solidFill>
                  <a:srgbClr val="808080"/>
                </a:solidFill>
                <a:latin typeface="Menlo"/>
              </a:rPr>
              <a:t> </a:t>
            </a:r>
            <a:endParaRPr lang="en-US" altLang="zh-CN" dirty="0">
              <a:solidFill>
                <a:srgbClr val="808080"/>
              </a:solidFill>
              <a:latin typeface="Menlo"/>
            </a:endParaRPr>
          </a:p>
          <a:p>
            <a:pPr algn="l"/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   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Menlo"/>
              </a:rPr>
              <a:t>str1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 = 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Menlo"/>
              </a:rPr>
              <a:t>str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;</a:t>
            </a:r>
          </a:p>
          <a:p>
            <a:pPr algn="l"/>
            <a:r>
              <a:rPr lang="en-US" altLang="zh-CN" b="0" i="0" dirty="0">
                <a:solidFill>
                  <a:srgbClr val="0055AA"/>
                </a:solidFill>
                <a:effectLst/>
                <a:latin typeface="Menlo"/>
              </a:rPr>
              <a:t>    </a:t>
            </a:r>
            <a:r>
              <a:rPr lang="en-US" altLang="zh-CN" b="0" i="0" dirty="0" err="1">
                <a:solidFill>
                  <a:srgbClr val="0055AA"/>
                </a:solidFill>
                <a:effectLst/>
                <a:latin typeface="Menlo"/>
              </a:rPr>
              <a:t>strcpy</a:t>
            </a:r>
            <a:r>
              <a:rPr lang="en-US" altLang="zh-CN" b="0" i="0" dirty="0">
                <a:solidFill>
                  <a:srgbClr val="808000"/>
                </a:solidFill>
                <a:effectLst/>
                <a:latin typeface="Menlo"/>
              </a:rPr>
              <a:t>(</a:t>
            </a:r>
            <a:r>
              <a:rPr lang="en-US" altLang="zh-CN" b="0" i="0" dirty="0">
                <a:solidFill>
                  <a:srgbClr val="0055AA"/>
                </a:solidFill>
                <a:effectLst/>
                <a:latin typeface="Menlo"/>
              </a:rPr>
              <a:t>str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, </a:t>
            </a:r>
            <a:r>
              <a:rPr lang="en-US" altLang="zh-CN" b="0" i="0" dirty="0">
                <a:solidFill>
                  <a:srgbClr val="8B0000"/>
                </a:solidFill>
                <a:effectLst/>
                <a:latin typeface="Menlo"/>
              </a:rPr>
              <a:t>“</a:t>
            </a:r>
            <a:r>
              <a:rPr lang="en-US" altLang="zh-CN" b="0" i="0" dirty="0" err="1">
                <a:solidFill>
                  <a:srgbClr val="8B0000"/>
                </a:solidFill>
                <a:effectLst/>
                <a:latin typeface="Menlo"/>
              </a:rPr>
              <a:t>Hello</a:t>
            </a:r>
            <a:r>
              <a:rPr lang="en-US" altLang="zh-CN" dirty="0" err="1">
                <a:solidFill>
                  <a:srgbClr val="8B0000"/>
                </a:solidFill>
                <a:latin typeface="Menlo"/>
              </a:rPr>
              <a:t>,world</a:t>
            </a:r>
            <a:r>
              <a:rPr lang="en-US" altLang="zh-CN" dirty="0">
                <a:solidFill>
                  <a:srgbClr val="8B0000"/>
                </a:solidFill>
                <a:latin typeface="Menlo"/>
              </a:rPr>
              <a:t>!”</a:t>
            </a:r>
            <a:r>
              <a:rPr lang="en-US" altLang="zh-CN" b="0" i="0" dirty="0">
                <a:solidFill>
                  <a:srgbClr val="808000"/>
                </a:solidFill>
                <a:effectLst/>
                <a:latin typeface="Menlo"/>
              </a:rPr>
              <a:t>)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; </a:t>
            </a:r>
          </a:p>
          <a:p>
            <a:pPr algn="l"/>
            <a:r>
              <a:rPr lang="en-US" altLang="zh-CN" b="0" i="0" dirty="0">
                <a:solidFill>
                  <a:srgbClr val="0055AA"/>
                </a:solidFill>
                <a:effectLst/>
                <a:latin typeface="Menlo"/>
              </a:rPr>
              <a:t>    </a:t>
            </a:r>
            <a:r>
              <a:rPr lang="en-US" altLang="zh-CN" b="0" i="0" dirty="0" err="1">
                <a:solidFill>
                  <a:srgbClr val="0055AA"/>
                </a:solidFill>
                <a:effectLst/>
                <a:latin typeface="Menlo"/>
              </a:rPr>
              <a:t>printf</a:t>
            </a:r>
            <a:r>
              <a:rPr lang="en-US" altLang="zh-CN" b="0" i="0" dirty="0">
                <a:solidFill>
                  <a:srgbClr val="808000"/>
                </a:solidFill>
                <a:effectLst/>
                <a:latin typeface="Menlo"/>
              </a:rPr>
              <a:t>(</a:t>
            </a:r>
            <a:r>
              <a:rPr lang="en-US" altLang="zh-CN" b="0" i="0" dirty="0">
                <a:solidFill>
                  <a:srgbClr val="8B0000"/>
                </a:solidFill>
                <a:effectLst/>
                <a:latin typeface="Menlo"/>
              </a:rPr>
              <a:t>"</a:t>
            </a:r>
            <a:r>
              <a:rPr lang="en-US" altLang="zh-CN" b="0" i="0" dirty="0">
                <a:solidFill>
                  <a:srgbClr val="AA1111"/>
                </a:solidFill>
                <a:effectLst/>
                <a:latin typeface="Menlo"/>
              </a:rPr>
              <a:t>String = %s</a:t>
            </a:r>
            <a:r>
              <a:rPr lang="en-US" altLang="zh-CN" b="0" i="0" dirty="0">
                <a:solidFill>
                  <a:srgbClr val="000080"/>
                </a:solidFill>
                <a:effectLst/>
                <a:latin typeface="Menlo"/>
              </a:rPr>
              <a:t>\</a:t>
            </a:r>
            <a:r>
              <a:rPr lang="en-US" altLang="zh-CN" b="0" i="0" dirty="0">
                <a:solidFill>
                  <a:srgbClr val="AA1111"/>
                </a:solidFill>
                <a:effectLst/>
                <a:latin typeface="Menlo"/>
              </a:rPr>
              <a:t>n</a:t>
            </a:r>
            <a:r>
              <a:rPr lang="en-US" altLang="zh-CN" b="0" i="0" dirty="0">
                <a:solidFill>
                  <a:srgbClr val="8B0000"/>
                </a:solidFill>
                <a:effectLst/>
                <a:latin typeface="Menlo"/>
              </a:rPr>
              <a:t>"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, </a:t>
            </a:r>
            <a:r>
              <a:rPr lang="en-US" altLang="zh-CN" b="0" i="0" dirty="0">
                <a:solidFill>
                  <a:srgbClr val="0055AA"/>
                </a:solidFill>
                <a:effectLst/>
                <a:latin typeface="Menlo"/>
              </a:rPr>
              <a:t>str</a:t>
            </a:r>
            <a:r>
              <a:rPr lang="en-US" altLang="zh-CN" b="0" i="0" dirty="0">
                <a:solidFill>
                  <a:srgbClr val="808000"/>
                </a:solidFill>
                <a:effectLst/>
                <a:latin typeface="Menlo"/>
              </a:rPr>
              <a:t>)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;</a:t>
            </a:r>
          </a:p>
          <a:p>
            <a:pPr algn="l"/>
            <a:endParaRPr lang="en-US" altLang="zh-CN" b="0" i="0" dirty="0">
              <a:solidFill>
                <a:srgbClr val="808080"/>
              </a:solidFill>
              <a:effectLst/>
              <a:latin typeface="Menlo"/>
            </a:endParaRPr>
          </a:p>
          <a:p>
            <a:pPr algn="l"/>
            <a:r>
              <a:rPr lang="en-US" altLang="zh-CN" b="0" i="0" dirty="0">
                <a:solidFill>
                  <a:srgbClr val="0055AA"/>
                </a:solidFill>
                <a:effectLst/>
                <a:latin typeface="Menlo"/>
              </a:rPr>
              <a:t>    free</a:t>
            </a:r>
            <a:r>
              <a:rPr lang="en-US" altLang="zh-CN" b="0" i="0" dirty="0">
                <a:solidFill>
                  <a:srgbClr val="808000"/>
                </a:solidFill>
                <a:effectLst/>
                <a:latin typeface="Menlo"/>
              </a:rPr>
              <a:t>(</a:t>
            </a:r>
            <a:r>
              <a:rPr lang="en-US" altLang="zh-CN" b="0" i="0" dirty="0">
                <a:solidFill>
                  <a:srgbClr val="0055AA"/>
                </a:solidFill>
                <a:effectLst/>
                <a:latin typeface="Menlo"/>
              </a:rPr>
              <a:t>str</a:t>
            </a:r>
            <a:r>
              <a:rPr lang="en-US" altLang="zh-CN" b="0" i="0" dirty="0">
                <a:solidFill>
                  <a:srgbClr val="808000"/>
                </a:solidFill>
                <a:effectLst/>
                <a:latin typeface="Menlo"/>
              </a:rPr>
              <a:t>)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; </a:t>
            </a:r>
            <a:r>
              <a:rPr lang="en-US" altLang="zh-CN" dirty="0">
                <a:solidFill>
                  <a:srgbClr val="000000"/>
                </a:solidFill>
                <a:latin typeface="Menlo"/>
              </a:rPr>
              <a:t>/*</a:t>
            </a:r>
            <a:r>
              <a:rPr lang="zh-CN" altLang="en-US" dirty="0">
                <a:solidFill>
                  <a:srgbClr val="000000"/>
                </a:solidFill>
                <a:latin typeface="Menlo"/>
              </a:rPr>
              <a:t>释放分配 *</a:t>
            </a:r>
            <a:r>
              <a:rPr lang="en-US" altLang="zh-CN" dirty="0">
                <a:solidFill>
                  <a:srgbClr val="000000"/>
                </a:solidFill>
                <a:latin typeface="Menlo"/>
              </a:rPr>
              <a:t>/</a:t>
            </a:r>
            <a:r>
              <a:rPr lang="zh-CN" altLang="en-US" dirty="0">
                <a:solidFill>
                  <a:srgbClr val="808080"/>
                </a:solidFill>
                <a:latin typeface="Menlo"/>
              </a:rPr>
              <a:t> </a:t>
            </a:r>
            <a:endParaRPr lang="en-US" altLang="zh-CN" dirty="0">
              <a:solidFill>
                <a:srgbClr val="808080"/>
              </a:solidFill>
              <a:latin typeface="Menlo"/>
            </a:endParaRPr>
          </a:p>
          <a:p>
            <a:pPr algn="l"/>
            <a:endParaRPr lang="en-US" altLang="zh-CN" b="0" i="0" dirty="0">
              <a:solidFill>
                <a:srgbClr val="808080"/>
              </a:solidFill>
              <a:effectLst/>
              <a:latin typeface="Menlo"/>
            </a:endParaRPr>
          </a:p>
          <a:p>
            <a:pPr algn="l"/>
            <a:r>
              <a:rPr lang="en-US" altLang="zh-CN" b="0" i="0" dirty="0">
                <a:solidFill>
                  <a:srgbClr val="008000"/>
                </a:solidFill>
                <a:effectLst/>
                <a:latin typeface="Menlo"/>
              </a:rPr>
              <a:t>    return</a:t>
            </a:r>
            <a:r>
              <a:rPr lang="en-US" altLang="zh-CN" b="0" i="0" dirty="0">
                <a:solidFill>
                  <a:srgbClr val="808000"/>
                </a:solidFill>
                <a:effectLst/>
                <a:latin typeface="Menlo"/>
              </a:rPr>
              <a:t>(</a:t>
            </a:r>
            <a:r>
              <a:rPr lang="en-US" altLang="zh-CN" b="0" i="0" dirty="0">
                <a:solidFill>
                  <a:srgbClr val="800000"/>
                </a:solidFill>
                <a:effectLst/>
                <a:latin typeface="Menlo"/>
              </a:rPr>
              <a:t>0</a:t>
            </a:r>
            <a:r>
              <a:rPr lang="en-US" altLang="zh-CN" b="0" i="0" dirty="0">
                <a:solidFill>
                  <a:srgbClr val="808000"/>
                </a:solidFill>
                <a:effectLst/>
                <a:latin typeface="Menlo"/>
              </a:rPr>
              <a:t>)</a:t>
            </a:r>
            <a:r>
              <a:rPr lang="en-US" altLang="zh-CN" b="0" i="0" dirty="0">
                <a:solidFill>
                  <a:srgbClr val="808080"/>
                </a:solidFill>
                <a:effectLst/>
                <a:latin typeface="Menlo"/>
              </a:rPr>
              <a:t>;</a:t>
            </a:r>
          </a:p>
          <a:p>
            <a:pPr algn="l"/>
            <a:r>
              <a:rPr lang="en-US" altLang="zh-CN" b="0" i="0" dirty="0">
                <a:solidFill>
                  <a:srgbClr val="808000"/>
                </a:solidFill>
                <a:effectLst/>
                <a:latin typeface="Menlo"/>
              </a:rPr>
              <a:t>}</a:t>
            </a:r>
            <a:endParaRPr lang="zh-CN" altLang="en-US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E1FE398-6127-C04F-9F14-5DA7F72B1093}"/>
              </a:ext>
            </a:extLst>
          </p:cNvPr>
          <p:cNvCxnSpPr/>
          <p:nvPr/>
        </p:nvCxnSpPr>
        <p:spPr bwMode="auto">
          <a:xfrm>
            <a:off x="6955604" y="2763635"/>
            <a:ext cx="0" cy="38100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98316B8-8640-CA10-66C0-492418828CB5}"/>
              </a:ext>
            </a:extLst>
          </p:cNvPr>
          <p:cNvCxnSpPr/>
          <p:nvPr/>
        </p:nvCxnSpPr>
        <p:spPr bwMode="auto">
          <a:xfrm>
            <a:off x="5126804" y="4287635"/>
            <a:ext cx="381000" cy="22860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226BA6D-C9B5-4C55-CA62-B1B24D6F0059}"/>
              </a:ext>
            </a:extLst>
          </p:cNvPr>
          <p:cNvCxnSpPr/>
          <p:nvPr/>
        </p:nvCxnSpPr>
        <p:spPr bwMode="auto">
          <a:xfrm>
            <a:off x="1926404" y="3144635"/>
            <a:ext cx="381000" cy="30480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9DA7122-4C95-C71B-2282-AEA8916BA5A4}"/>
              </a:ext>
            </a:extLst>
          </p:cNvPr>
          <p:cNvCxnSpPr/>
          <p:nvPr/>
        </p:nvCxnSpPr>
        <p:spPr bwMode="auto">
          <a:xfrm>
            <a:off x="1164404" y="4493044"/>
            <a:ext cx="381000" cy="30480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FA8A1D7-9FFD-A560-0503-F9A1ACBC9CFC}"/>
              </a:ext>
            </a:extLst>
          </p:cNvPr>
          <p:cNvSpPr txBox="1"/>
          <p:nvPr/>
        </p:nvSpPr>
        <p:spPr>
          <a:xfrm>
            <a:off x="642990" y="5983830"/>
            <a:ext cx="988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/>
              <a:t>显式释放   </a:t>
            </a:r>
            <a:r>
              <a:rPr lang="en-US" altLang="zh-CN" sz="2400" dirty="0"/>
              <a:t>VS  </a:t>
            </a:r>
            <a:r>
              <a:rPr lang="zh-CN" altLang="en-US" sz="2400" dirty="0"/>
              <a:t>隐式释放   垃圾回收    存储分配算法  碎片整理算法 </a:t>
            </a:r>
          </a:p>
        </p:txBody>
      </p:sp>
    </p:spTree>
    <p:extLst>
      <p:ext uri="{BB962C8B-B14F-4D97-AF65-F5344CB8AC3E}">
        <p14:creationId xmlns:p14="http://schemas.microsoft.com/office/powerpoint/2010/main" val="204683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1FA6A-2E74-EA50-9D20-45CDAC4E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</a:t>
            </a:r>
            <a:r>
              <a:rPr lang="zh-CN" altLang="en-US" dirty="0"/>
              <a:t>　运行时存储组织概述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60CEA1-9EF0-9F8D-D622-8BE62B081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栈式动态存储分配</a:t>
            </a:r>
            <a:endParaRPr lang="en-US" altLang="zh-CN" sz="2800" dirty="0"/>
          </a:p>
          <a:p>
            <a:r>
              <a:rPr lang="zh-CN" altLang="en-US" b="0" dirty="0">
                <a:solidFill>
                  <a:srgbClr val="C00000"/>
                </a:solidFill>
              </a:rPr>
              <a:t>调用函数</a:t>
            </a:r>
            <a:r>
              <a:rPr lang="zh-CN" altLang="en-US" b="0" dirty="0"/>
              <a:t>时，在</a:t>
            </a:r>
            <a:r>
              <a:rPr lang="zh-CN" altLang="en-US" b="0" dirty="0">
                <a:solidFill>
                  <a:srgbClr val="C00000"/>
                </a:solidFill>
              </a:rPr>
              <a:t>栈顶</a:t>
            </a:r>
            <a:r>
              <a:rPr lang="zh-CN" altLang="en-US" b="0" dirty="0"/>
              <a:t>为函数分配</a:t>
            </a:r>
            <a:r>
              <a:rPr lang="zh-CN" altLang="en-US" b="0" dirty="0">
                <a:solidFill>
                  <a:srgbClr val="0000FF"/>
                </a:solidFill>
              </a:rPr>
              <a:t>数据区</a:t>
            </a:r>
          </a:p>
          <a:p>
            <a:r>
              <a:rPr lang="zh-CN" altLang="en-US" b="0" dirty="0"/>
              <a:t>返回时，从栈顶收回数据区。</a:t>
            </a:r>
          </a:p>
          <a:p>
            <a:endParaRPr lang="en-US" altLang="zh-CN" b="0" dirty="0"/>
          </a:p>
          <a:p>
            <a:r>
              <a:rPr lang="zh-CN" altLang="en-US" b="0" dirty="0">
                <a:solidFill>
                  <a:srgbClr val="0000FF"/>
                </a:solidFill>
              </a:rPr>
              <a:t>活动记录</a:t>
            </a:r>
            <a:r>
              <a:rPr lang="en-US" altLang="zh-CN" b="0" dirty="0">
                <a:solidFill>
                  <a:srgbClr val="0000FF"/>
                </a:solidFill>
              </a:rPr>
              <a:t>(Active Record - AR)</a:t>
            </a:r>
          </a:p>
          <a:p>
            <a:r>
              <a:rPr lang="zh-CN" altLang="en-US" b="0" dirty="0">
                <a:solidFill>
                  <a:srgbClr val="0000FF"/>
                </a:solidFill>
              </a:rPr>
              <a:t>栈帧</a:t>
            </a:r>
            <a:r>
              <a:rPr lang="en-US" altLang="zh-CN" b="0" dirty="0">
                <a:solidFill>
                  <a:srgbClr val="0000FF"/>
                </a:solidFill>
              </a:rPr>
              <a:t>(Stack Frame)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3575096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2183BF-CDC9-1F4E-F2EE-76A26BFF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</a:t>
            </a:r>
            <a:r>
              <a:rPr lang="zh-CN" altLang="en-US" dirty="0"/>
              <a:t>　运行时存储组织概述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154794-B1E2-AE1D-D440-C5EFFDA06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函数调用与参数传递</a:t>
            </a:r>
            <a:endParaRPr lang="en-US" altLang="zh-CN" sz="2800" dirty="0"/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管理运行栈，分配</a:t>
            </a:r>
            <a:r>
              <a:rPr lang="en-US" altLang="zh-CN" sz="2400" dirty="0">
                <a:solidFill>
                  <a:schemeClr val="tx1"/>
                </a:solidFill>
              </a:rPr>
              <a:t>/</a:t>
            </a:r>
            <a:r>
              <a:rPr lang="zh-CN" altLang="en-US" sz="2400" dirty="0">
                <a:solidFill>
                  <a:schemeClr val="tx1"/>
                </a:solidFill>
              </a:rPr>
              <a:t>回收</a:t>
            </a:r>
            <a:r>
              <a:rPr lang="en-US" altLang="zh-CN" sz="2400" dirty="0">
                <a:solidFill>
                  <a:schemeClr val="tx1"/>
                </a:solidFill>
              </a:rPr>
              <a:t>AR</a:t>
            </a:r>
            <a:r>
              <a:rPr lang="zh-CN" altLang="en-US" sz="2400" dirty="0">
                <a:solidFill>
                  <a:schemeClr val="tx1"/>
                </a:solidFill>
              </a:rPr>
              <a:t>，保存</a:t>
            </a:r>
            <a:r>
              <a:rPr lang="en-US" altLang="zh-CN" sz="2400" dirty="0">
                <a:solidFill>
                  <a:schemeClr val="tx1"/>
                </a:solidFill>
              </a:rPr>
              <a:t>/</a:t>
            </a:r>
            <a:r>
              <a:rPr lang="zh-CN" altLang="en-US" sz="2400" dirty="0">
                <a:solidFill>
                  <a:schemeClr val="tx1"/>
                </a:solidFill>
              </a:rPr>
              <a:t>恢复机器状态，信息传递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schemeClr val="tx1"/>
                </a:solidFill>
              </a:rPr>
              <a:t>调用序列，返回序列、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Caller</a:t>
            </a:r>
            <a:r>
              <a:rPr lang="zh-CN" altLang="en-US" sz="2400" dirty="0">
                <a:solidFill>
                  <a:schemeClr val="tx1"/>
                </a:solidFill>
              </a:rPr>
              <a:t>的责任，</a:t>
            </a:r>
            <a:r>
              <a:rPr lang="en-US" altLang="zh-CN" sz="2400" dirty="0">
                <a:solidFill>
                  <a:schemeClr val="tx1"/>
                </a:solidFill>
              </a:rPr>
              <a:t>Callee</a:t>
            </a:r>
            <a:r>
              <a:rPr lang="zh-CN" altLang="en-US" sz="2400" dirty="0">
                <a:solidFill>
                  <a:schemeClr val="tx1"/>
                </a:solidFill>
              </a:rPr>
              <a:t>的责任</a:t>
            </a:r>
          </a:p>
        </p:txBody>
      </p:sp>
    </p:spTree>
    <p:extLst>
      <p:ext uri="{BB962C8B-B14F-4D97-AF65-F5344CB8AC3E}">
        <p14:creationId xmlns:p14="http://schemas.microsoft.com/office/powerpoint/2010/main" val="2082864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3200" b="1" dirty="0"/>
              <a:t>9.1</a:t>
            </a:r>
            <a:r>
              <a:rPr lang="zh-CN" altLang="en-US" sz="3200" b="1" dirty="0"/>
              <a:t>　运行时存储组织概述 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3200" b="1" u="sng" dirty="0">
                <a:solidFill>
                  <a:srgbClr val="C00000"/>
                </a:solidFill>
              </a:rPr>
              <a:t>9.2</a:t>
            </a:r>
            <a:r>
              <a:rPr lang="zh-CN" altLang="en-US" sz="3200" b="1" u="sng" dirty="0">
                <a:solidFill>
                  <a:srgbClr val="C00000"/>
                </a:solidFill>
              </a:rPr>
              <a:t>　活动记录</a:t>
            </a:r>
            <a:r>
              <a:rPr lang="en-US" altLang="zh-CN" sz="3200" b="1" u="sng" dirty="0">
                <a:solidFill>
                  <a:srgbClr val="C00000"/>
                </a:solidFill>
              </a:rPr>
              <a:t>(</a:t>
            </a:r>
            <a:r>
              <a:rPr lang="zh-CN" altLang="en-US" sz="3200" b="1" u="sng" dirty="0">
                <a:solidFill>
                  <a:srgbClr val="C00000"/>
                </a:solidFill>
              </a:rPr>
              <a:t>栈帧</a:t>
            </a:r>
            <a:r>
              <a:rPr lang="en-US" altLang="zh-CN" sz="3200" b="1" u="sng" dirty="0">
                <a:solidFill>
                  <a:srgbClr val="C00000"/>
                </a:solidFill>
              </a:rPr>
              <a:t>)</a:t>
            </a:r>
            <a:endParaRPr lang="zh-CN" altLang="en-US" sz="3200" b="1" u="sng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3200" b="1" dirty="0"/>
              <a:t>9.3</a:t>
            </a:r>
            <a:r>
              <a:rPr lang="zh-CN" altLang="en-US" sz="3200" b="1" dirty="0"/>
              <a:t>　函数调用与参数传递</a:t>
            </a:r>
          </a:p>
        </p:txBody>
      </p:sp>
    </p:spTree>
    <p:extLst>
      <p:ext uri="{BB962C8B-B14F-4D97-AF65-F5344CB8AC3E}">
        <p14:creationId xmlns:p14="http://schemas.microsoft.com/office/powerpoint/2010/main" val="354428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EA17E-8CCB-6B04-0216-7C1A2599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</a:t>
            </a:r>
            <a:r>
              <a:rPr lang="zh-CN" altLang="en-US" dirty="0"/>
              <a:t>　活动记录</a:t>
            </a:r>
            <a:r>
              <a:rPr lang="en-US" altLang="zh-CN" dirty="0"/>
              <a:t>(</a:t>
            </a:r>
            <a:r>
              <a:rPr lang="zh-CN" altLang="en-US" dirty="0"/>
              <a:t>栈帧</a:t>
            </a:r>
            <a:r>
              <a:rPr lang="en-US" altLang="zh-CN" dirty="0"/>
              <a:t>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B7518-85D3-7BFC-49A2-9875125B0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10953328" cy="711375"/>
          </a:xfrm>
        </p:spPr>
        <p:txBody>
          <a:bodyPr/>
          <a:lstStyle/>
          <a:p>
            <a:r>
              <a:rPr lang="zh-CN" altLang="en-US" dirty="0"/>
              <a:t>活动记录：</a:t>
            </a:r>
            <a:r>
              <a:rPr lang="zh-CN" altLang="en-US" dirty="0">
                <a:solidFill>
                  <a:srgbClr val="FF0000"/>
                </a:solidFill>
              </a:rPr>
              <a:t>存放函数一次执行所需要的信息的一段连续的存储区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E82119F-DD85-C7C1-D54B-BF4813A3B69F}"/>
              </a:ext>
            </a:extLst>
          </p:cNvPr>
          <p:cNvCxnSpPr/>
          <p:nvPr/>
        </p:nvCxnSpPr>
        <p:spPr bwMode="auto">
          <a:xfrm>
            <a:off x="3620004" y="5809745"/>
            <a:ext cx="609600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21">
            <a:extLst>
              <a:ext uri="{FF2B5EF4-FFF2-40B4-BE49-F238E27FC236}">
                <a16:creationId xmlns:a16="http://schemas.microsoft.com/office/drawing/2014/main" id="{EF2648D5-1BEF-CEC6-F9A3-13041A5D249C}"/>
              </a:ext>
            </a:extLst>
          </p:cNvPr>
          <p:cNvSpPr txBox="1"/>
          <p:nvPr/>
        </p:nvSpPr>
        <p:spPr>
          <a:xfrm>
            <a:off x="3017745" y="5625079"/>
            <a:ext cx="63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charset="0"/>
              </a:rPr>
              <a:t>FP</a:t>
            </a:r>
            <a:endParaRPr lang="zh-CN" altLang="en-US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26245D9-AF3D-F79B-50B1-C2E24219CB01}"/>
              </a:ext>
            </a:extLst>
          </p:cNvPr>
          <p:cNvCxnSpPr/>
          <p:nvPr/>
        </p:nvCxnSpPr>
        <p:spPr bwMode="auto">
          <a:xfrm>
            <a:off x="3652284" y="2159407"/>
            <a:ext cx="609600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23">
            <a:extLst>
              <a:ext uri="{FF2B5EF4-FFF2-40B4-BE49-F238E27FC236}">
                <a16:creationId xmlns:a16="http://schemas.microsoft.com/office/drawing/2014/main" id="{EBB0904B-9E58-5132-7384-D4852DC2BD58}"/>
              </a:ext>
            </a:extLst>
          </p:cNvPr>
          <p:cNvSpPr txBox="1"/>
          <p:nvPr/>
        </p:nvSpPr>
        <p:spPr>
          <a:xfrm>
            <a:off x="2927128" y="2009382"/>
            <a:ext cx="899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charset="0"/>
              </a:rPr>
              <a:t>SP</a:t>
            </a:r>
            <a:endParaRPr lang="zh-CN" alt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5CFA261-6989-77D5-AFE1-FF72E90EBC32}"/>
              </a:ext>
            </a:extLst>
          </p:cNvPr>
          <p:cNvSpPr txBox="1"/>
          <p:nvPr/>
        </p:nvSpPr>
        <p:spPr>
          <a:xfrm>
            <a:off x="7103909" y="206025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低地址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08250BD-D042-67B2-B831-5AE35A3702D0}"/>
              </a:ext>
            </a:extLst>
          </p:cNvPr>
          <p:cNvSpPr txBox="1"/>
          <p:nvPr/>
        </p:nvSpPr>
        <p:spPr>
          <a:xfrm>
            <a:off x="7103909" y="549654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高地址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B13C101-1B62-89A3-6DD3-26807BB78A6D}"/>
              </a:ext>
            </a:extLst>
          </p:cNvPr>
          <p:cNvCxnSpPr>
            <a:stCxn id="28" idx="0"/>
            <a:endCxn id="27" idx="2"/>
          </p:cNvCxnSpPr>
          <p:nvPr/>
        </p:nvCxnSpPr>
        <p:spPr>
          <a:xfrm flipV="1">
            <a:off x="7657907" y="2521921"/>
            <a:ext cx="0" cy="29746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C565DE8-D487-A5C1-102A-A712493DB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192620"/>
              </p:ext>
            </p:extLst>
          </p:nvPr>
        </p:nvGraphicFramePr>
        <p:xfrm>
          <a:off x="4286292" y="2124391"/>
          <a:ext cx="2401312" cy="36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1312">
                  <a:extLst>
                    <a:ext uri="{9D8B030D-6E8A-4147-A177-3AD203B41FA5}">
                      <a16:colId xmlns:a16="http://schemas.microsoft.com/office/drawing/2014/main" val="2016600343"/>
                    </a:ext>
                  </a:extLst>
                </a:gridCol>
              </a:tblGrid>
              <a:tr h="462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tx1"/>
                          </a:solidFill>
                        </a:rPr>
                        <a:t>临时变量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288810"/>
                  </a:ext>
                </a:extLst>
              </a:tr>
              <a:tr h="462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动态数据区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715790"/>
                  </a:ext>
                </a:extLst>
              </a:tr>
              <a:tr h="462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局部变量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748969"/>
                  </a:ext>
                </a:extLst>
              </a:tr>
              <a:tr h="462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保存的机器状态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774186"/>
                  </a:ext>
                </a:extLst>
              </a:tr>
              <a:tr h="462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访问链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923958"/>
                  </a:ext>
                </a:extLst>
              </a:tr>
              <a:tr h="462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控制链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862162"/>
                  </a:ext>
                </a:extLst>
              </a:tr>
              <a:tr h="462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返回地址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207956"/>
                  </a:ext>
                </a:extLst>
              </a:tr>
              <a:tr h="462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实参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084099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7EB36AEE-1724-5067-2452-ECF0CE4FB328}"/>
              </a:ext>
            </a:extLst>
          </p:cNvPr>
          <p:cNvSpPr txBox="1"/>
          <p:nvPr/>
        </p:nvSpPr>
        <p:spPr>
          <a:xfrm>
            <a:off x="4477254" y="61797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一般的活动记录</a:t>
            </a:r>
          </a:p>
        </p:txBody>
      </p:sp>
    </p:spTree>
    <p:extLst>
      <p:ext uri="{BB962C8B-B14F-4D97-AF65-F5344CB8AC3E}">
        <p14:creationId xmlns:p14="http://schemas.microsoft.com/office/powerpoint/2010/main" val="1049518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D42F58-D264-1267-0D87-DC8ECBC8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</a:t>
            </a:r>
            <a:r>
              <a:rPr lang="zh-CN" altLang="en-US" dirty="0"/>
              <a:t>　活动记录</a:t>
            </a:r>
            <a:r>
              <a:rPr lang="en-US" altLang="zh-CN" dirty="0"/>
              <a:t>(</a:t>
            </a:r>
            <a:r>
              <a:rPr lang="zh-CN" altLang="en-US" dirty="0"/>
              <a:t>栈帧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FADEEC-52FD-E121-9F87-CC3E0F94E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1"/>
            <a:ext cx="11456528" cy="1939640"/>
          </a:xfrm>
        </p:spPr>
        <p:txBody>
          <a:bodyPr/>
          <a:lstStyle/>
          <a:p>
            <a:pPr>
              <a:lnSpc>
                <a:spcPts val="3200"/>
              </a:lnSpc>
            </a:pPr>
            <a:r>
              <a:rPr lang="zh-CN" altLang="en-US" dirty="0"/>
              <a:t>栈式存储分配策略</a:t>
            </a:r>
            <a:endParaRPr lang="en-US" altLang="zh-CN" dirty="0"/>
          </a:p>
          <a:p>
            <a:pPr lvl="1">
              <a:lnSpc>
                <a:spcPts val="3200"/>
              </a:lnSpc>
            </a:pPr>
            <a:r>
              <a:rPr lang="zh-CN" altLang="en-US" dirty="0"/>
              <a:t>当调用子程序时，在数据空间栈顶，给子程序分配所需的子程序过程活动记录；</a:t>
            </a:r>
          </a:p>
          <a:p>
            <a:pPr lvl="1">
              <a:lnSpc>
                <a:spcPts val="3200"/>
              </a:lnSpc>
            </a:pPr>
            <a:r>
              <a:rPr lang="zh-CN" altLang="en-US" dirty="0"/>
              <a:t>当子程序返回时，从数据空间栈顶，收回分配给子程序所占用过程活动记录。</a:t>
            </a:r>
          </a:p>
          <a:p>
            <a:pPr lvl="1">
              <a:lnSpc>
                <a:spcPts val="3200"/>
              </a:lnSpc>
            </a:pPr>
            <a:r>
              <a:rPr lang="zh-CN" altLang="en-US" dirty="0"/>
              <a:t>在允许递归调用时，一个子程序可能在数据空间中同时拥有多个过程活动记录。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77B4D4-B5C3-A103-70DB-0F2FBBABB64A}"/>
              </a:ext>
            </a:extLst>
          </p:cNvPr>
          <p:cNvSpPr txBox="1"/>
          <p:nvPr/>
        </p:nvSpPr>
        <p:spPr>
          <a:xfrm>
            <a:off x="1072656" y="2997579"/>
            <a:ext cx="2657056" cy="3416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/>
              <a:t>void p(){</a:t>
            </a:r>
          </a:p>
          <a:p>
            <a:pPr algn="l"/>
            <a:r>
              <a:rPr lang="en-US" altLang="zh-CN" dirty="0"/>
              <a:t>   q();</a:t>
            </a:r>
          </a:p>
          <a:p>
            <a:pPr algn="l"/>
            <a:r>
              <a:rPr lang="en-US" altLang="zh-CN" dirty="0"/>
              <a:t>}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void q(){</a:t>
            </a:r>
          </a:p>
          <a:p>
            <a:pPr algn="l"/>
            <a:r>
              <a:rPr lang="en-US" altLang="zh-CN" dirty="0"/>
              <a:t>    …</a:t>
            </a:r>
          </a:p>
          <a:p>
            <a:pPr algn="l"/>
            <a:r>
              <a:rPr lang="en-US" altLang="zh-CN" dirty="0"/>
              <a:t>    q();</a:t>
            </a:r>
          </a:p>
          <a:p>
            <a:pPr algn="l"/>
            <a:r>
              <a:rPr lang="en-US" altLang="zh-CN" dirty="0"/>
              <a:t>}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void main() {</a:t>
            </a:r>
          </a:p>
          <a:p>
            <a:pPr algn="l"/>
            <a:r>
              <a:rPr lang="en-US" altLang="zh-CN" dirty="0"/>
              <a:t>  p();</a:t>
            </a:r>
          </a:p>
          <a:p>
            <a:pPr algn="l"/>
            <a:r>
              <a:rPr lang="en-US" altLang="zh-CN" dirty="0"/>
              <a:t>}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F7648EE-B0A9-6F8A-F267-BFF3EB727197}"/>
              </a:ext>
            </a:extLst>
          </p:cNvPr>
          <p:cNvGraphicFramePr>
            <a:graphicFrameLocks noGrp="1"/>
          </p:cNvGraphicFramePr>
          <p:nvPr/>
        </p:nvGraphicFramePr>
        <p:xfrm>
          <a:off x="6742771" y="3506657"/>
          <a:ext cx="2209800" cy="193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3439332706"/>
                    </a:ext>
                  </a:extLst>
                </a:gridCol>
              </a:tblGrid>
              <a:tr h="291670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1496"/>
                  </a:ext>
                </a:extLst>
              </a:tr>
              <a:tr h="3371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的活动记录</a:t>
                      </a:r>
                    </a:p>
                  </a:txBody>
                  <a:tcPr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043307"/>
                  </a:ext>
                </a:extLst>
              </a:tr>
              <a:tr h="3371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的活动记录</a:t>
                      </a:r>
                    </a:p>
                  </a:txBody>
                  <a:tcPr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296499"/>
                  </a:ext>
                </a:extLst>
              </a:tr>
              <a:tr h="3371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的活动记录</a:t>
                      </a:r>
                    </a:p>
                  </a:txBody>
                  <a:tcPr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957043"/>
                  </a:ext>
                </a:extLst>
              </a:tr>
              <a:tr h="3371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main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的活动记录</a:t>
                      </a:r>
                    </a:p>
                  </a:txBody>
                  <a:tcPr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500177"/>
                  </a:ext>
                </a:extLst>
              </a:tr>
            </a:tbl>
          </a:graphicData>
        </a:graphic>
      </p:graphicFrame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491D6D9-CA12-348F-E8D3-EE2D2738B780}"/>
              </a:ext>
            </a:extLst>
          </p:cNvPr>
          <p:cNvCxnSpPr/>
          <p:nvPr/>
        </p:nvCxnSpPr>
        <p:spPr bwMode="auto">
          <a:xfrm flipV="1">
            <a:off x="9257371" y="3747153"/>
            <a:ext cx="0" cy="1699145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317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D4AC1B1E-E8E6-BF3D-744F-80582979B5C8}"/>
              </a:ext>
            </a:extLst>
          </p:cNvPr>
          <p:cNvSpPr txBox="1"/>
          <p:nvPr/>
        </p:nvSpPr>
        <p:spPr>
          <a:xfrm>
            <a:off x="5704019" y="5154691"/>
            <a:ext cx="42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sp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2B14E17-0EC0-C65B-EC75-D667138BCC45}"/>
              </a:ext>
            </a:extLst>
          </p:cNvPr>
          <p:cNvCxnSpPr>
            <a:stCxn id="8" idx="3"/>
          </p:cNvCxnSpPr>
          <p:nvPr/>
        </p:nvCxnSpPr>
        <p:spPr bwMode="auto">
          <a:xfrm flipV="1">
            <a:off x="6132342" y="5331645"/>
            <a:ext cx="525477" cy="7712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8CA7E29-90CC-FF08-E403-AF0000BD07E6}"/>
              </a:ext>
            </a:extLst>
          </p:cNvPr>
          <p:cNvSpPr txBox="1"/>
          <p:nvPr/>
        </p:nvSpPr>
        <p:spPr>
          <a:xfrm>
            <a:off x="4993575" y="4336407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r>
              <a:rPr lang="zh-CN" altLang="en-US" dirty="0"/>
              <a:t>第一次被调用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B6244C-6BD9-CBC6-377B-42F559324BCA}"/>
              </a:ext>
            </a:extLst>
          </p:cNvPr>
          <p:cNvSpPr txBox="1"/>
          <p:nvPr/>
        </p:nvSpPr>
        <p:spPr>
          <a:xfrm>
            <a:off x="5009282" y="3923470"/>
            <a:ext cx="169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</a:t>
            </a:r>
            <a:r>
              <a:rPr lang="zh-CN" altLang="en-US" dirty="0"/>
              <a:t>第二次被调用</a:t>
            </a:r>
          </a:p>
        </p:txBody>
      </p:sp>
    </p:spTree>
    <p:extLst>
      <p:ext uri="{BB962C8B-B14F-4D97-AF65-F5344CB8AC3E}">
        <p14:creationId xmlns:p14="http://schemas.microsoft.com/office/powerpoint/2010/main" val="3083543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EA17E-8CCB-6B04-0216-7C1A2599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</a:t>
            </a:r>
            <a:r>
              <a:rPr lang="zh-CN" altLang="en-US" dirty="0"/>
              <a:t>　活动记录</a:t>
            </a:r>
            <a:r>
              <a:rPr lang="en-US" altLang="zh-CN" dirty="0"/>
              <a:t>(</a:t>
            </a:r>
            <a:r>
              <a:rPr lang="zh-CN" altLang="en-US" dirty="0"/>
              <a:t>栈帧</a:t>
            </a:r>
            <a:r>
              <a:rPr lang="en-US" altLang="zh-CN" dirty="0"/>
              <a:t>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B7518-85D3-7BFC-49A2-9875125B0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3850002" cy="711375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1</a:t>
            </a:r>
            <a:r>
              <a:rPr lang="zh-CN" altLang="en-US" dirty="0"/>
              <a:t>  活动记录概览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E82119F-DD85-C7C1-D54B-BF4813A3B69F}"/>
              </a:ext>
            </a:extLst>
          </p:cNvPr>
          <p:cNvCxnSpPr/>
          <p:nvPr/>
        </p:nvCxnSpPr>
        <p:spPr bwMode="auto">
          <a:xfrm>
            <a:off x="6411644" y="5898954"/>
            <a:ext cx="609600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21">
            <a:extLst>
              <a:ext uri="{FF2B5EF4-FFF2-40B4-BE49-F238E27FC236}">
                <a16:creationId xmlns:a16="http://schemas.microsoft.com/office/drawing/2014/main" id="{EF2648D5-1BEF-CEC6-F9A3-13041A5D249C}"/>
              </a:ext>
            </a:extLst>
          </p:cNvPr>
          <p:cNvSpPr txBox="1"/>
          <p:nvPr/>
        </p:nvSpPr>
        <p:spPr>
          <a:xfrm>
            <a:off x="5866535" y="5714288"/>
            <a:ext cx="63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charset="0"/>
              </a:rPr>
              <a:t>FP</a:t>
            </a:r>
            <a:endParaRPr lang="zh-CN" altLang="en-US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26245D9-AF3D-F79B-50B1-C2E24219CB01}"/>
              </a:ext>
            </a:extLst>
          </p:cNvPr>
          <p:cNvCxnSpPr/>
          <p:nvPr/>
        </p:nvCxnSpPr>
        <p:spPr bwMode="auto">
          <a:xfrm>
            <a:off x="6501074" y="2248616"/>
            <a:ext cx="609600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23">
            <a:extLst>
              <a:ext uri="{FF2B5EF4-FFF2-40B4-BE49-F238E27FC236}">
                <a16:creationId xmlns:a16="http://schemas.microsoft.com/office/drawing/2014/main" id="{EBB0904B-9E58-5132-7384-D4852DC2BD58}"/>
              </a:ext>
            </a:extLst>
          </p:cNvPr>
          <p:cNvSpPr txBox="1"/>
          <p:nvPr/>
        </p:nvSpPr>
        <p:spPr>
          <a:xfrm>
            <a:off x="5775918" y="2098591"/>
            <a:ext cx="899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" charset="0"/>
              </a:rPr>
              <a:t>SP</a:t>
            </a:r>
            <a:endParaRPr lang="zh-CN" alt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5CFA261-6989-77D5-AFE1-FF72E90EBC32}"/>
              </a:ext>
            </a:extLst>
          </p:cNvPr>
          <p:cNvSpPr txBox="1"/>
          <p:nvPr/>
        </p:nvSpPr>
        <p:spPr>
          <a:xfrm>
            <a:off x="9975559" y="214946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低地址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08250BD-D042-67B2-B831-5AE35A3702D0}"/>
              </a:ext>
            </a:extLst>
          </p:cNvPr>
          <p:cNvSpPr txBox="1"/>
          <p:nvPr/>
        </p:nvSpPr>
        <p:spPr>
          <a:xfrm>
            <a:off x="9975559" y="558575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高地址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B13C101-1B62-89A3-6DD3-26807BB78A6D}"/>
              </a:ext>
            </a:extLst>
          </p:cNvPr>
          <p:cNvCxnSpPr>
            <a:stCxn id="28" idx="0"/>
            <a:endCxn id="27" idx="2"/>
          </p:cNvCxnSpPr>
          <p:nvPr/>
        </p:nvCxnSpPr>
        <p:spPr>
          <a:xfrm flipV="1">
            <a:off x="10529557" y="2611130"/>
            <a:ext cx="0" cy="29746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0C6357F9-21C4-09F1-51E0-5D92AA4EAB34}"/>
              </a:ext>
            </a:extLst>
          </p:cNvPr>
          <p:cNvSpPr txBox="1"/>
          <p:nvPr/>
        </p:nvSpPr>
        <p:spPr>
          <a:xfrm>
            <a:off x="890256" y="5801163"/>
            <a:ext cx="258892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main</a:t>
            </a:r>
            <a:r>
              <a:rPr lang="zh-CN" altLang="en-US" sz="2400" dirty="0"/>
              <a:t>的活动记录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B3CAE12-1ED7-1F63-3C4B-2AE3FA7F6FA4}"/>
              </a:ext>
            </a:extLst>
          </p:cNvPr>
          <p:cNvSpPr txBox="1"/>
          <p:nvPr/>
        </p:nvSpPr>
        <p:spPr>
          <a:xfrm>
            <a:off x="890256" y="5332623"/>
            <a:ext cx="258892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/>
              <a:t>func</a:t>
            </a:r>
            <a:r>
              <a:rPr lang="zh-CN" altLang="en-US" sz="2400" dirty="0"/>
              <a:t>的活动记录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DA1FC39-C68C-F5C4-0AAF-9995BB6F0DA4}"/>
              </a:ext>
            </a:extLst>
          </p:cNvPr>
          <p:cNvCxnSpPr>
            <a:cxnSpLocks/>
          </p:cNvCxnSpPr>
          <p:nvPr/>
        </p:nvCxnSpPr>
        <p:spPr>
          <a:xfrm flipV="1">
            <a:off x="3857410" y="5332623"/>
            <a:ext cx="0" cy="93020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5446BBF7-D23E-3842-D740-167E9833A998}"/>
              </a:ext>
            </a:extLst>
          </p:cNvPr>
          <p:cNvSpPr txBox="1"/>
          <p:nvPr/>
        </p:nvSpPr>
        <p:spPr>
          <a:xfrm>
            <a:off x="841432" y="1660846"/>
            <a:ext cx="4009404" cy="3139321"/>
          </a:xfrm>
          <a:prstGeom prst="rect">
            <a:avLst/>
          </a:prstGeom>
          <a:solidFill>
            <a:srgbClr val="FFFFFF"/>
          </a:solidFill>
          <a:ln>
            <a:solidFill>
              <a:srgbClr val="0E7C7E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+mn-ea"/>
              </a:rPr>
              <a:t>#include</a:t>
            </a:r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+mn-ea"/>
              </a:rPr>
              <a:t>&lt;</a:t>
            </a:r>
            <a:r>
              <a:rPr lang="en-US" altLang="zh-CN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+mn-ea"/>
              </a:rPr>
              <a:t>stdio.h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+mn-ea"/>
              </a:rPr>
              <a:t>&gt;</a:t>
            </a:r>
            <a:endParaRPr lang="en-US" altLang="zh-CN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b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</a:br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void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-US" altLang="zh-CN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func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 </a:t>
            </a:r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b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){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en-US" altLang="zh-CN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printf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+mn-ea"/>
              </a:rPr>
              <a:t>"a=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%d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+mn-ea"/>
              </a:rPr>
              <a:t>, &amp;a=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%p</a:t>
            </a:r>
            <a:r>
              <a:rPr lang="en-US" altLang="zh-CN" b="0" dirty="0">
                <a:solidFill>
                  <a:srgbClr val="EE0000"/>
                </a:solidFill>
                <a:effectLst/>
                <a:highlight>
                  <a:srgbClr val="FFFFFF"/>
                </a:highlight>
                <a:latin typeface="+mn-ea"/>
              </a:rPr>
              <a:t>\</a:t>
            </a:r>
            <a:r>
              <a:rPr lang="en-US" altLang="zh-CN" b="0" dirty="0" err="1">
                <a:solidFill>
                  <a:srgbClr val="EE0000"/>
                </a:solidFill>
                <a:effectLst/>
                <a:highlight>
                  <a:srgbClr val="FFFFFF"/>
                </a:highlight>
                <a:latin typeface="+mn-ea"/>
              </a:rPr>
              <a:t>n</a:t>
            </a:r>
            <a:r>
              <a:rPr lang="en-US" altLang="zh-CN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+mn-ea"/>
              </a:rPr>
              <a:t>"</a:t>
            </a:r>
            <a:r>
              <a:rPr lang="en-US" altLang="zh-CN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a</a:t>
            </a:r>
            <a:r>
              <a:rPr lang="en-US" altLang="zh-CN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en-US" altLang="zh-CN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&amp;</a:t>
            </a:r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); 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en-US" altLang="zh-CN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printf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+mn-ea"/>
              </a:rPr>
              <a:t>"b=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%d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+mn-ea"/>
              </a:rPr>
              <a:t>, &amp;b=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%p</a:t>
            </a:r>
            <a:r>
              <a:rPr lang="en-US" altLang="zh-CN" b="0" dirty="0">
                <a:solidFill>
                  <a:srgbClr val="EE0000"/>
                </a:solidFill>
                <a:effectLst/>
                <a:highlight>
                  <a:srgbClr val="FFFFFF"/>
                </a:highlight>
                <a:latin typeface="+mn-ea"/>
              </a:rPr>
              <a:t>\</a:t>
            </a:r>
            <a:r>
              <a:rPr lang="en-US" altLang="zh-CN" b="0" dirty="0" err="1">
                <a:solidFill>
                  <a:srgbClr val="EE0000"/>
                </a:solidFill>
                <a:effectLst/>
                <a:highlight>
                  <a:srgbClr val="FFFFFF"/>
                </a:highlight>
                <a:latin typeface="+mn-ea"/>
              </a:rPr>
              <a:t>n</a:t>
            </a:r>
            <a:r>
              <a:rPr lang="en-US" altLang="zh-CN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+mn-ea"/>
              </a:rPr>
              <a:t>"</a:t>
            </a:r>
            <a:r>
              <a:rPr lang="en-US" altLang="zh-CN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b</a:t>
            </a:r>
            <a:r>
              <a:rPr lang="en-US" altLang="zh-CN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en-US" altLang="zh-CN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&amp;</a:t>
            </a:r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b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}</a:t>
            </a:r>
          </a:p>
          <a:p>
            <a:b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</a:br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main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(){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en-US" altLang="zh-CN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func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2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+mn-ea"/>
              </a:rPr>
              <a:t>return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76A11C-243A-723A-89BB-708FE6448D99}"/>
              </a:ext>
            </a:extLst>
          </p:cNvPr>
          <p:cNvSpPr txBox="1"/>
          <p:nvPr/>
        </p:nvSpPr>
        <p:spPr>
          <a:xfrm>
            <a:off x="316301" y="1658803"/>
            <a:ext cx="511140" cy="31393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1</a:t>
            </a:r>
          </a:p>
          <a:p>
            <a:pPr algn="r"/>
            <a:r>
              <a:rPr lang="en-US" altLang="zh-CN" dirty="0">
                <a:solidFill>
                  <a:srgbClr val="3B3B3B"/>
                </a:solidFill>
                <a:highlight>
                  <a:srgbClr val="FFFFFF"/>
                </a:highlight>
                <a:latin typeface="+mn-ea"/>
              </a:rPr>
              <a:t>2</a:t>
            </a:r>
          </a:p>
          <a:p>
            <a:pPr algn="r"/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3</a:t>
            </a:r>
          </a:p>
          <a:p>
            <a:pPr algn="r"/>
            <a:r>
              <a:rPr lang="en-US" altLang="zh-CN" dirty="0">
                <a:solidFill>
                  <a:srgbClr val="3B3B3B"/>
                </a:solidFill>
                <a:highlight>
                  <a:srgbClr val="FFFFFF"/>
                </a:highlight>
                <a:latin typeface="+mn-ea"/>
              </a:rPr>
              <a:t>4</a:t>
            </a:r>
          </a:p>
          <a:p>
            <a:pPr algn="r"/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5</a:t>
            </a:r>
          </a:p>
          <a:p>
            <a:pPr algn="r"/>
            <a:r>
              <a:rPr lang="en-US" altLang="zh-CN" dirty="0">
                <a:solidFill>
                  <a:srgbClr val="3B3B3B"/>
                </a:solidFill>
                <a:highlight>
                  <a:srgbClr val="FFFFFF"/>
                </a:highlight>
                <a:latin typeface="+mn-ea"/>
              </a:rPr>
              <a:t>6</a:t>
            </a:r>
          </a:p>
          <a:p>
            <a:pPr algn="r"/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7</a:t>
            </a:r>
          </a:p>
          <a:p>
            <a:pPr algn="r"/>
            <a:r>
              <a:rPr lang="en-US" altLang="zh-CN" dirty="0">
                <a:solidFill>
                  <a:srgbClr val="3B3B3B"/>
                </a:solidFill>
                <a:highlight>
                  <a:srgbClr val="FFFFFF"/>
                </a:highlight>
                <a:latin typeface="+mn-ea"/>
              </a:rPr>
              <a:t>8</a:t>
            </a:r>
          </a:p>
          <a:p>
            <a:pPr algn="r"/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9</a:t>
            </a:r>
          </a:p>
          <a:p>
            <a:pPr algn="r"/>
            <a:r>
              <a:rPr lang="en-US" altLang="zh-CN" dirty="0">
                <a:solidFill>
                  <a:srgbClr val="3B3B3B"/>
                </a:solidFill>
                <a:highlight>
                  <a:srgbClr val="FFFFFF"/>
                </a:highlight>
                <a:latin typeface="+mn-ea"/>
              </a:rPr>
              <a:t>10</a:t>
            </a:r>
          </a:p>
          <a:p>
            <a:pPr algn="r"/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11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AA51343-33FB-444B-4EAE-E4A4E17AC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625023"/>
              </p:ext>
            </p:extLst>
          </p:nvPr>
        </p:nvGraphicFramePr>
        <p:xfrm>
          <a:off x="7110674" y="2215596"/>
          <a:ext cx="2401312" cy="36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1312">
                  <a:extLst>
                    <a:ext uri="{9D8B030D-6E8A-4147-A177-3AD203B41FA5}">
                      <a16:colId xmlns:a16="http://schemas.microsoft.com/office/drawing/2014/main" val="2016600343"/>
                    </a:ext>
                  </a:extLst>
                </a:gridCol>
              </a:tblGrid>
              <a:tr h="462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tx1"/>
                          </a:solidFill>
                        </a:rPr>
                        <a:t>临时变量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288810"/>
                  </a:ext>
                </a:extLst>
              </a:tr>
              <a:tr h="462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动态数据区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715790"/>
                  </a:ext>
                </a:extLst>
              </a:tr>
              <a:tr h="462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局部变量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748969"/>
                  </a:ext>
                </a:extLst>
              </a:tr>
              <a:tr h="462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保存的机器状态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774186"/>
                  </a:ext>
                </a:extLst>
              </a:tr>
              <a:tr h="462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访问链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923958"/>
                  </a:ext>
                </a:extLst>
              </a:tr>
              <a:tr h="462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控制链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862162"/>
                  </a:ext>
                </a:extLst>
              </a:tr>
              <a:tr h="462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返回地址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207956"/>
                  </a:ext>
                </a:extLst>
              </a:tr>
              <a:tr h="462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实参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084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642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EA17E-8CCB-6B04-0216-7C1A2599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</a:t>
            </a:r>
            <a:r>
              <a:rPr lang="zh-CN" altLang="en-US" dirty="0"/>
              <a:t>　活动记录</a:t>
            </a:r>
            <a:r>
              <a:rPr lang="en-US" altLang="zh-CN" dirty="0"/>
              <a:t>(</a:t>
            </a:r>
            <a:r>
              <a:rPr lang="zh-CN" altLang="en-US" dirty="0"/>
              <a:t>栈帧</a:t>
            </a:r>
            <a:r>
              <a:rPr lang="en-US" altLang="zh-CN" dirty="0"/>
              <a:t>)</a:t>
            </a: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E39DCACC-F723-8550-8540-A55EBD5BB5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8606325"/>
              </p:ext>
            </p:extLst>
          </p:nvPr>
        </p:nvGraphicFramePr>
        <p:xfrm>
          <a:off x="7181637" y="1802662"/>
          <a:ext cx="4130210" cy="242575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397284">
                  <a:extLst>
                    <a:ext uri="{9D8B030D-6E8A-4147-A177-3AD203B41FA5}">
                      <a16:colId xmlns:a16="http://schemas.microsoft.com/office/drawing/2014/main" val="1459157444"/>
                    </a:ext>
                  </a:extLst>
                </a:gridCol>
                <a:gridCol w="1489753">
                  <a:extLst>
                    <a:ext uri="{9D8B030D-6E8A-4147-A177-3AD203B41FA5}">
                      <a16:colId xmlns:a16="http://schemas.microsoft.com/office/drawing/2014/main" val="19227201"/>
                    </a:ext>
                  </a:extLst>
                </a:gridCol>
                <a:gridCol w="1243173">
                  <a:extLst>
                    <a:ext uri="{9D8B030D-6E8A-4147-A177-3AD203B41FA5}">
                      <a16:colId xmlns:a16="http://schemas.microsoft.com/office/drawing/2014/main" val="2326964399"/>
                    </a:ext>
                  </a:extLst>
                </a:gridCol>
              </a:tblGrid>
              <a:tr h="412346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0xffffd088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前</a:t>
                      </a:r>
                      <a:r>
                        <a:rPr lang="en-US" altLang="zh-CN" sz="20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ebp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874878"/>
                  </a:ext>
                </a:extLst>
              </a:tr>
              <a:tr h="412346">
                <a:tc>
                  <a:txBody>
                    <a:bodyPr/>
                    <a:lstStyle/>
                    <a:p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90458"/>
                  </a:ext>
                </a:extLst>
              </a:tr>
              <a:tr h="412346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0xffffd074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实参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22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0xffffd070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实参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258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0xffffd06c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0x080491f1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返回地址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022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0xffffd068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0xffffd088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前</a:t>
                      </a:r>
                      <a:r>
                        <a:rPr lang="en-US" altLang="zh-CN" sz="20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ebp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435284"/>
                  </a:ext>
                </a:extLst>
              </a:tr>
            </a:tbl>
          </a:graphicData>
        </a:graphic>
      </p:graphicFrame>
      <p:sp>
        <p:nvSpPr>
          <p:cNvPr id="12" name="椭圆 11">
            <a:extLst>
              <a:ext uri="{FF2B5EF4-FFF2-40B4-BE49-F238E27FC236}">
                <a16:creationId xmlns:a16="http://schemas.microsoft.com/office/drawing/2014/main" id="{9E44E17B-6A09-32C1-403D-111A2D115CEC}"/>
              </a:ext>
            </a:extLst>
          </p:cNvPr>
          <p:cNvSpPr/>
          <p:nvPr/>
        </p:nvSpPr>
        <p:spPr>
          <a:xfrm>
            <a:off x="11288986" y="200656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00EE194-60EC-C59E-8F5F-CEC5A73CCFB5}"/>
              </a:ext>
            </a:extLst>
          </p:cNvPr>
          <p:cNvSpPr/>
          <p:nvPr/>
        </p:nvSpPr>
        <p:spPr>
          <a:xfrm>
            <a:off x="11288986" y="3978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6E9F83A3-BA15-DEA8-27A2-8AC362BF112E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322379" y="3012193"/>
            <a:ext cx="1972239" cy="6695"/>
          </a:xfrm>
          <a:prstGeom prst="curvedConnector5">
            <a:avLst>
              <a:gd name="adj1" fmla="val -1311"/>
              <a:gd name="adj2" fmla="val -5716385"/>
              <a:gd name="adj3" fmla="val 100651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079CA616-B754-2862-DAC7-0BB41390E179}"/>
              </a:ext>
            </a:extLst>
          </p:cNvPr>
          <p:cNvSpPr txBox="1">
            <a:spLocks/>
          </p:cNvSpPr>
          <p:nvPr/>
        </p:nvSpPr>
        <p:spPr>
          <a:xfrm>
            <a:off x="487823" y="942764"/>
            <a:ext cx="2152636" cy="617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例</a:t>
            </a:r>
            <a:r>
              <a:rPr lang="en-US" altLang="zh-CN" dirty="0"/>
              <a:t>1(</a:t>
            </a:r>
            <a:r>
              <a:rPr lang="zh-CN" altLang="en-US" dirty="0"/>
              <a:t>续</a:t>
            </a:r>
            <a:r>
              <a:rPr lang="en-US" altLang="zh-CN" dirty="0"/>
              <a:t>)</a:t>
            </a:r>
            <a:endParaRPr lang="zh-CN" altLang="en-US" dirty="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22B4CFEC-44A5-2A57-4E0B-C52AD6C7F344}"/>
              </a:ext>
            </a:extLst>
          </p:cNvPr>
          <p:cNvCxnSpPr/>
          <p:nvPr/>
        </p:nvCxnSpPr>
        <p:spPr>
          <a:xfrm>
            <a:off x="7103327" y="1809978"/>
            <a:ext cx="0" cy="241844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51E8275-BDFC-72DD-BDCD-52F324265DB8}"/>
              </a:ext>
            </a:extLst>
          </p:cNvPr>
          <p:cNvCxnSpPr>
            <a:cxnSpLocks/>
          </p:cNvCxnSpPr>
          <p:nvPr/>
        </p:nvCxnSpPr>
        <p:spPr>
          <a:xfrm>
            <a:off x="7181637" y="3836019"/>
            <a:ext cx="415306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478584C-104D-898E-2BA1-271B936F994A}"/>
              </a:ext>
            </a:extLst>
          </p:cNvPr>
          <p:cNvSpPr txBox="1"/>
          <p:nvPr/>
        </p:nvSpPr>
        <p:spPr>
          <a:xfrm>
            <a:off x="487822" y="1627914"/>
            <a:ext cx="5680665" cy="3139321"/>
          </a:xfrm>
          <a:prstGeom prst="rect">
            <a:avLst/>
          </a:prstGeom>
          <a:solidFill>
            <a:schemeClr val="bg1"/>
          </a:solidFill>
          <a:ln>
            <a:solidFill>
              <a:srgbClr val="0E7C7E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fr-FR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0x080491d0 &lt;+0&gt;:     push   %ebp</a:t>
            </a:r>
          </a:p>
          <a:p>
            <a:r>
              <a:rPr lang="fr-FR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0x080491d1 &lt;+1&gt;:     mov    %esp,%ebp</a:t>
            </a:r>
          </a:p>
          <a:p>
            <a:r>
              <a:rPr lang="fr-FR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0x080491d3 &lt;+3&gt;:     sub    $0x18,%esp</a:t>
            </a:r>
          </a:p>
          <a:p>
            <a:r>
              <a:rPr lang="fr-FR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0x080491d6 &lt;+6&gt;:     movl   $0x0,-0x4(%ebp)</a:t>
            </a:r>
          </a:p>
          <a:p>
            <a:r>
              <a:rPr lang="fr-FR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0x080491dd &lt;+13&gt;:    movl   $0x1,(%esp)</a:t>
            </a:r>
          </a:p>
          <a:p>
            <a:r>
              <a:rPr lang="fr-FR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0x080491e4 &lt;+20&gt;:    movl   $0x2,0x4(%esp)</a:t>
            </a:r>
          </a:p>
          <a:p>
            <a:r>
              <a:rPr lang="fr-FR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0x080491ec &lt;+28&gt;:    call   </a:t>
            </a:r>
            <a:r>
              <a:rPr lang="fr-FR" altLang="zh-CN" dirty="0">
                <a:solidFill>
                  <a:srgbClr val="3333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0x8049180</a:t>
            </a:r>
            <a:r>
              <a:rPr lang="fr-FR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fr-FR" altLang="zh-CN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&lt;func&gt;</a:t>
            </a:r>
          </a:p>
          <a:p>
            <a:r>
              <a:rPr lang="fr-FR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0x080491f1 &lt;+33&gt;:    xor    %eax,%eax</a:t>
            </a:r>
          </a:p>
          <a:p>
            <a:r>
              <a:rPr lang="fr-FR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0x080491f3 &lt;+35&gt;:    add    $0x18,%esp</a:t>
            </a:r>
          </a:p>
          <a:p>
            <a:r>
              <a:rPr lang="fr-FR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0x080491f6 &lt;+38&gt;:    pop    %ebp</a:t>
            </a:r>
          </a:p>
          <a:p>
            <a:r>
              <a:rPr lang="fr-FR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0x080491f7 &lt;+39&gt;:    ret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1F5756-66DC-23FF-586A-DB7C48AF691B}"/>
              </a:ext>
            </a:extLst>
          </p:cNvPr>
          <p:cNvSpPr txBox="1"/>
          <p:nvPr/>
        </p:nvSpPr>
        <p:spPr>
          <a:xfrm>
            <a:off x="477069" y="5040238"/>
            <a:ext cx="10828082" cy="1323439"/>
          </a:xfrm>
          <a:prstGeom prst="rect">
            <a:avLst/>
          </a:prstGeom>
          <a:solidFill>
            <a:srgbClr val="FFFFFF"/>
          </a:solidFill>
          <a:ln>
            <a:solidFill>
              <a:srgbClr val="0E7C7E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fr-FR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(gdb) x /12w 0xffffd060</a:t>
            </a:r>
          </a:p>
          <a:p>
            <a:r>
              <a:rPr lang="fr-FR" altLang="zh-CN" sz="2000" dirty="0">
                <a:solidFill>
                  <a:srgbClr val="3333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0xffffd060:     </a:t>
            </a:r>
            <a:r>
              <a:rPr lang="fr-FR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0x00000001      0xffffd124      0xffffd088      0x080491f1</a:t>
            </a:r>
          </a:p>
          <a:p>
            <a:r>
              <a:rPr lang="fr-FR" altLang="zh-CN" sz="2000" dirty="0">
                <a:solidFill>
                  <a:srgbClr val="3333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0xffffd070:     </a:t>
            </a:r>
            <a:r>
              <a:rPr lang="fr-FR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0x00000001      0x00000002      0x00000000      0x00000000</a:t>
            </a:r>
          </a:p>
          <a:p>
            <a:r>
              <a:rPr lang="fr-FR" altLang="zh-CN" sz="2000" dirty="0">
                <a:solidFill>
                  <a:srgbClr val="3333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0xffffd080:     </a:t>
            </a:r>
            <a:r>
              <a:rPr lang="fr-FR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0xf7fb3000      0x00000000      0x00000000      0xf7de5ed5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074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EA17E-8CCB-6B04-0216-7C1A2599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</a:t>
            </a:r>
            <a:r>
              <a:rPr lang="zh-CN" altLang="en-US" dirty="0"/>
              <a:t>　活动记录</a:t>
            </a:r>
            <a:r>
              <a:rPr lang="en-US" altLang="zh-CN" dirty="0"/>
              <a:t>(</a:t>
            </a:r>
            <a:r>
              <a:rPr lang="zh-CN" altLang="en-US" dirty="0"/>
              <a:t>栈帧</a:t>
            </a:r>
            <a:r>
              <a:rPr lang="en-US" altLang="zh-CN" dirty="0"/>
              <a:t>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B7518-85D3-7BFC-49A2-9875125B0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3524108" cy="617641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2 </a:t>
            </a:r>
            <a:r>
              <a:rPr lang="zh-CN" altLang="en-US" dirty="0"/>
              <a:t>数组</a:t>
            </a: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C1FE9306-B774-892E-B28F-43A0A99468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9678877"/>
              </p:ext>
            </p:extLst>
          </p:nvPr>
        </p:nvGraphicFramePr>
        <p:xfrm>
          <a:off x="6020783" y="278212"/>
          <a:ext cx="4130210" cy="44391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397284">
                  <a:extLst>
                    <a:ext uri="{9D8B030D-6E8A-4147-A177-3AD203B41FA5}">
                      <a16:colId xmlns:a16="http://schemas.microsoft.com/office/drawing/2014/main" val="1459157444"/>
                    </a:ext>
                  </a:extLst>
                </a:gridCol>
                <a:gridCol w="1489753">
                  <a:extLst>
                    <a:ext uri="{9D8B030D-6E8A-4147-A177-3AD203B41FA5}">
                      <a16:colId xmlns:a16="http://schemas.microsoft.com/office/drawing/2014/main" val="19227201"/>
                    </a:ext>
                  </a:extLst>
                </a:gridCol>
                <a:gridCol w="1243173">
                  <a:extLst>
                    <a:ext uri="{9D8B030D-6E8A-4147-A177-3AD203B41FA5}">
                      <a16:colId xmlns:a16="http://schemas.microsoft.com/office/drawing/2014/main" val="2326964399"/>
                    </a:ext>
                  </a:extLst>
                </a:gridCol>
              </a:tblGrid>
              <a:tr h="4123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0xffffd228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前</a:t>
                      </a:r>
                      <a:r>
                        <a:rPr lang="en-US" altLang="zh-CN" sz="20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ebp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415086"/>
                  </a:ext>
                </a:extLst>
              </a:tr>
              <a:tr h="4123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349317"/>
                  </a:ext>
                </a:extLst>
              </a:tr>
              <a:tr h="4123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0xffffd220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变量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874878"/>
                  </a:ext>
                </a:extLst>
              </a:tr>
              <a:tr h="4123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90458"/>
                  </a:ext>
                </a:extLst>
              </a:tr>
              <a:tr h="4123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0xffffd210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实参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22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0xffffd20c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0x80491e0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返回地址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258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0xffffd208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0xffffd228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前</a:t>
                      </a:r>
                      <a:r>
                        <a:rPr lang="en-US" altLang="zh-CN" sz="20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ebp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022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0xffffd204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变量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43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0xffffd200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c[9]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44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091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0xffffd1dc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c[0]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000928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499DA495-DC1F-2888-F5A5-08667390B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21" y="4873983"/>
            <a:ext cx="10121863" cy="1705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8825174-384A-B79B-033C-2B0E66119473}"/>
                  </a:ext>
                </a:extLst>
              </p:cNvPr>
              <p:cNvSpPr txBox="1"/>
              <p:nvPr/>
            </p:nvSpPr>
            <p:spPr>
              <a:xfrm rot="10800000">
                <a:off x="9439965" y="2039136"/>
                <a:ext cx="1422056" cy="27453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5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zh-CN" altLang="en-US" sz="5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8825174-384A-B79B-033C-2B0E66119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9439965" y="2039136"/>
                <a:ext cx="1422056" cy="2745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16EF909C-A650-B7F5-8124-3C18BA87750B}"/>
              </a:ext>
            </a:extLst>
          </p:cNvPr>
          <p:cNvSpPr txBox="1"/>
          <p:nvPr/>
        </p:nvSpPr>
        <p:spPr>
          <a:xfrm>
            <a:off x="10827900" y="2579550"/>
            <a:ext cx="4924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</a:t>
            </a:r>
          </a:p>
          <a:p>
            <a:r>
              <a:rPr lang="zh-CN" altLang="en-US" sz="2400" dirty="0"/>
              <a:t>的</a:t>
            </a:r>
            <a:endParaRPr lang="en-US" altLang="zh-CN" sz="2400" dirty="0"/>
          </a:p>
          <a:p>
            <a:r>
              <a:rPr lang="zh-CN" altLang="en-US" sz="2400" dirty="0"/>
              <a:t>栈</a:t>
            </a:r>
            <a:endParaRPr lang="en-US" altLang="zh-CN" sz="2400" dirty="0"/>
          </a:p>
          <a:p>
            <a:r>
              <a:rPr lang="zh-CN" altLang="en-US" sz="2400" dirty="0"/>
              <a:t>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E1E2C7-4266-AA22-5AA6-9580B4AEF5DB}"/>
              </a:ext>
            </a:extLst>
          </p:cNvPr>
          <p:cNvSpPr txBox="1"/>
          <p:nvPr/>
        </p:nvSpPr>
        <p:spPr>
          <a:xfrm>
            <a:off x="1012731" y="1645118"/>
            <a:ext cx="4003625" cy="3139321"/>
          </a:xfrm>
          <a:prstGeom prst="rect">
            <a:avLst/>
          </a:prstGeom>
          <a:solidFill>
            <a:srgbClr val="FFFFFF"/>
          </a:solidFill>
          <a:ln>
            <a:solidFill>
              <a:srgbClr val="0E7C7E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void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p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int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a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){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int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c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[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10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]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{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1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2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3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4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5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6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7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8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9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10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};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int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b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b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c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[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a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];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}</a:t>
            </a:r>
          </a:p>
          <a:p>
            <a:b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</a:b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int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main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(){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int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i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3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p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3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);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+mn-ea"/>
              </a:rPr>
              <a:t>return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 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0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88A002-A821-B7FA-9638-4F118940A02C}"/>
              </a:ext>
            </a:extLst>
          </p:cNvPr>
          <p:cNvSpPr txBox="1"/>
          <p:nvPr/>
        </p:nvSpPr>
        <p:spPr>
          <a:xfrm>
            <a:off x="476321" y="1658803"/>
            <a:ext cx="511140" cy="31393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1</a:t>
            </a:r>
          </a:p>
          <a:p>
            <a:pPr algn="r"/>
            <a:r>
              <a:rPr lang="en-US" altLang="zh-CN" dirty="0">
                <a:solidFill>
                  <a:srgbClr val="3B3B3B"/>
                </a:solidFill>
                <a:highlight>
                  <a:srgbClr val="FFFFFF"/>
                </a:highlight>
                <a:latin typeface="+mn-ea"/>
              </a:rPr>
              <a:t>2</a:t>
            </a:r>
          </a:p>
          <a:p>
            <a:pPr algn="r"/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3</a:t>
            </a:r>
          </a:p>
          <a:p>
            <a:pPr algn="r"/>
            <a:r>
              <a:rPr lang="en-US" altLang="zh-CN" dirty="0">
                <a:solidFill>
                  <a:srgbClr val="3B3B3B"/>
                </a:solidFill>
                <a:highlight>
                  <a:srgbClr val="FFFFFF"/>
                </a:highlight>
                <a:latin typeface="+mn-ea"/>
              </a:rPr>
              <a:t>4</a:t>
            </a:r>
          </a:p>
          <a:p>
            <a:pPr algn="r"/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5</a:t>
            </a:r>
          </a:p>
          <a:p>
            <a:pPr algn="r"/>
            <a:r>
              <a:rPr lang="en-US" altLang="zh-CN" dirty="0">
                <a:solidFill>
                  <a:srgbClr val="3B3B3B"/>
                </a:solidFill>
                <a:highlight>
                  <a:srgbClr val="FFFFFF"/>
                </a:highlight>
                <a:latin typeface="+mn-ea"/>
              </a:rPr>
              <a:t>6</a:t>
            </a:r>
          </a:p>
          <a:p>
            <a:pPr algn="r"/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7</a:t>
            </a:r>
          </a:p>
          <a:p>
            <a:pPr algn="r"/>
            <a:r>
              <a:rPr lang="en-US" altLang="zh-CN" dirty="0">
                <a:solidFill>
                  <a:srgbClr val="3B3B3B"/>
                </a:solidFill>
                <a:highlight>
                  <a:srgbClr val="FFFFFF"/>
                </a:highlight>
                <a:latin typeface="+mn-ea"/>
              </a:rPr>
              <a:t>8</a:t>
            </a:r>
          </a:p>
          <a:p>
            <a:pPr algn="r"/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9</a:t>
            </a:r>
          </a:p>
          <a:p>
            <a:pPr algn="r"/>
            <a:r>
              <a:rPr lang="en-US" altLang="zh-CN" dirty="0">
                <a:solidFill>
                  <a:srgbClr val="3B3B3B"/>
                </a:solidFill>
                <a:highlight>
                  <a:srgbClr val="FFFFFF"/>
                </a:highlight>
                <a:latin typeface="+mn-ea"/>
              </a:rPr>
              <a:t>10</a:t>
            </a:r>
          </a:p>
          <a:p>
            <a:pPr algn="r"/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836379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内容提要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655459" cy="563702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3200" dirty="0"/>
              <a:t>运行时的存储组织问题</a:t>
            </a:r>
            <a:r>
              <a:rPr lang="en-US" altLang="zh-CN" sz="3200" dirty="0"/>
              <a:t>: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rgbClr val="C00000"/>
                </a:solidFill>
              </a:rPr>
              <a:t>数据表示与存储</a:t>
            </a:r>
            <a:endParaRPr lang="en-US" altLang="zh-CN" sz="32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rgbClr val="C00000"/>
                </a:solidFill>
              </a:rPr>
              <a:t>动态存储分配和静态存储分配</a:t>
            </a:r>
            <a:r>
              <a:rPr lang="en-US" altLang="zh-CN" sz="3200" dirty="0">
                <a:solidFill>
                  <a:srgbClr val="C00000"/>
                </a:solidFill>
              </a:rPr>
              <a:t>(</a:t>
            </a:r>
            <a:r>
              <a:rPr lang="zh-CN" altLang="en-US" sz="3200" dirty="0">
                <a:solidFill>
                  <a:srgbClr val="C00000"/>
                </a:solidFill>
              </a:rPr>
              <a:t>堆、栈</a:t>
            </a:r>
            <a:r>
              <a:rPr lang="en-US" altLang="zh-CN" sz="3200" dirty="0">
                <a:solidFill>
                  <a:srgbClr val="C00000"/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rgbClr val="C00000"/>
                </a:solidFill>
              </a:rPr>
              <a:t>函数调用和参数传递 </a:t>
            </a:r>
            <a:endParaRPr lang="en-US" altLang="zh-CN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763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EA17E-8CCB-6B04-0216-7C1A2599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</a:t>
            </a:r>
            <a:r>
              <a:rPr lang="zh-CN" altLang="en-US" dirty="0"/>
              <a:t>　活动记录</a:t>
            </a:r>
            <a:r>
              <a:rPr lang="en-US" altLang="zh-CN" dirty="0"/>
              <a:t>(</a:t>
            </a:r>
            <a:r>
              <a:rPr lang="zh-CN" altLang="en-US" dirty="0"/>
              <a:t>栈帧</a:t>
            </a:r>
            <a:r>
              <a:rPr lang="en-US" altLang="zh-CN" dirty="0"/>
              <a:t>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B7518-85D3-7BFC-49A2-9875125B0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3806386" cy="52722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例</a:t>
            </a:r>
            <a:r>
              <a:rPr lang="en-US" altLang="zh-CN" dirty="0"/>
              <a:t>3 </a:t>
            </a:r>
            <a:r>
              <a:rPr lang="zh-CN" altLang="en-US" dirty="0"/>
              <a:t>动态数组</a:t>
            </a: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B34E7148-28FB-0247-6592-E01309C580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2051213"/>
              </p:ext>
            </p:extLst>
          </p:nvPr>
        </p:nvGraphicFramePr>
        <p:xfrm>
          <a:off x="6156132" y="1994608"/>
          <a:ext cx="4918967" cy="320213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664127">
                  <a:extLst>
                    <a:ext uri="{9D8B030D-6E8A-4147-A177-3AD203B41FA5}">
                      <a16:colId xmlns:a16="http://schemas.microsoft.com/office/drawing/2014/main" val="1459157444"/>
                    </a:ext>
                  </a:extLst>
                </a:gridCol>
                <a:gridCol w="1536208">
                  <a:extLst>
                    <a:ext uri="{9D8B030D-6E8A-4147-A177-3AD203B41FA5}">
                      <a16:colId xmlns:a16="http://schemas.microsoft.com/office/drawing/2014/main" val="19227201"/>
                    </a:ext>
                  </a:extLst>
                </a:gridCol>
                <a:gridCol w="1718632">
                  <a:extLst>
                    <a:ext uri="{9D8B030D-6E8A-4147-A177-3AD203B41FA5}">
                      <a16:colId xmlns:a16="http://schemas.microsoft.com/office/drawing/2014/main" val="2326964399"/>
                    </a:ext>
                  </a:extLst>
                </a:gridCol>
              </a:tblGrid>
              <a:tr h="4123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90458"/>
                  </a:ext>
                </a:extLst>
              </a:tr>
              <a:tr h="4123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0xffffd208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变量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size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22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0xffffd204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变量</a:t>
                      </a:r>
                      <a:r>
                        <a:rPr lang="en-US" altLang="zh-CN" sz="20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258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0xffffd200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0xffffd1f0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的首地址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022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0xffffd1fc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a[3]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43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0xffffd1f8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a[2]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44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0xffffd1f4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a[1]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091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0xffffd1f0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a[0]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000928"/>
                  </a:ext>
                </a:extLst>
              </a:tr>
            </a:tbl>
          </a:graphicData>
        </a:graphic>
      </p:graphicFrame>
      <p:sp>
        <p:nvSpPr>
          <p:cNvPr id="11" name="椭圆 10">
            <a:extLst>
              <a:ext uri="{FF2B5EF4-FFF2-40B4-BE49-F238E27FC236}">
                <a16:creationId xmlns:a16="http://schemas.microsoft.com/office/drawing/2014/main" id="{48A6B26F-9300-CD18-A3E2-01A07D177D1F}"/>
              </a:ext>
            </a:extLst>
          </p:cNvPr>
          <p:cNvSpPr/>
          <p:nvPr/>
        </p:nvSpPr>
        <p:spPr>
          <a:xfrm>
            <a:off x="11075099" y="338867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BF14AEC-23F3-5059-05B1-D62A67B441C8}"/>
              </a:ext>
            </a:extLst>
          </p:cNvPr>
          <p:cNvSpPr/>
          <p:nvPr/>
        </p:nvSpPr>
        <p:spPr>
          <a:xfrm>
            <a:off x="11059329" y="497098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连接符: 曲线 13">
            <a:extLst>
              <a:ext uri="{FF2B5EF4-FFF2-40B4-BE49-F238E27FC236}">
                <a16:creationId xmlns:a16="http://schemas.microsoft.com/office/drawing/2014/main" id="{ED3BB971-FB42-D25A-D8D4-E7A646B17407}"/>
              </a:ext>
            </a:extLst>
          </p:cNvPr>
          <p:cNvCxnSpPr>
            <a:cxnSpLocks/>
            <a:stCxn id="11" idx="2"/>
          </p:cNvCxnSpPr>
          <p:nvPr/>
        </p:nvCxnSpPr>
        <p:spPr>
          <a:xfrm rot="10800000" flipH="1" flipV="1">
            <a:off x="11075098" y="3411534"/>
            <a:ext cx="29947" cy="1582306"/>
          </a:xfrm>
          <a:prstGeom prst="curvedConnector4">
            <a:avLst>
              <a:gd name="adj1" fmla="val 1221358"/>
              <a:gd name="adj2" fmla="val 9839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685C91BF-95BC-90CB-D5FD-1E1D2333F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22" y="1617507"/>
            <a:ext cx="51435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73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EA17E-8CCB-6B04-0216-7C1A2599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</a:t>
            </a:r>
            <a:r>
              <a:rPr lang="zh-CN" altLang="en-US" dirty="0"/>
              <a:t>　活动记录</a:t>
            </a:r>
            <a:r>
              <a:rPr lang="en-US" altLang="zh-CN" dirty="0"/>
              <a:t>(</a:t>
            </a:r>
            <a:r>
              <a:rPr lang="zh-CN" altLang="en-US" dirty="0"/>
              <a:t>栈帧</a:t>
            </a:r>
            <a:r>
              <a:rPr lang="en-US" altLang="zh-CN" dirty="0"/>
              <a:t>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B7518-85D3-7BFC-49A2-9875125B0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10237908" cy="696465"/>
          </a:xfrm>
        </p:spPr>
        <p:txBody>
          <a:bodyPr/>
          <a:lstStyle/>
          <a:p>
            <a:pPr algn="r"/>
            <a:r>
              <a:rPr lang="zh-CN" altLang="en-US" dirty="0"/>
              <a:t>例</a:t>
            </a:r>
            <a:r>
              <a:rPr lang="en-US" altLang="zh-CN" dirty="0"/>
              <a:t>4 </a:t>
            </a:r>
            <a:r>
              <a:rPr lang="zh-CN" altLang="en-US" dirty="0"/>
              <a:t>静态数据与传址</a:t>
            </a:r>
          </a:p>
        </p:txBody>
      </p:sp>
      <p:graphicFrame>
        <p:nvGraphicFramePr>
          <p:cNvPr id="7" name="表格 9">
            <a:extLst>
              <a:ext uri="{FF2B5EF4-FFF2-40B4-BE49-F238E27FC236}">
                <a16:creationId xmlns:a16="http://schemas.microsoft.com/office/drawing/2014/main" id="{56D8C5B4-208A-7884-0A31-6D53E9B9A2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2842752"/>
              </p:ext>
            </p:extLst>
          </p:nvPr>
        </p:nvGraphicFramePr>
        <p:xfrm>
          <a:off x="274322" y="852953"/>
          <a:ext cx="6091972" cy="564561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527332">
                  <a:extLst>
                    <a:ext uri="{9D8B030D-6E8A-4147-A177-3AD203B41FA5}">
                      <a16:colId xmlns:a16="http://schemas.microsoft.com/office/drawing/2014/main" val="1459157444"/>
                    </a:ext>
                  </a:extLst>
                </a:gridCol>
                <a:gridCol w="1409928">
                  <a:extLst>
                    <a:ext uri="{9D8B030D-6E8A-4147-A177-3AD203B41FA5}">
                      <a16:colId xmlns:a16="http://schemas.microsoft.com/office/drawing/2014/main" val="19227201"/>
                    </a:ext>
                  </a:extLst>
                </a:gridCol>
                <a:gridCol w="1577356">
                  <a:extLst>
                    <a:ext uri="{9D8B030D-6E8A-4147-A177-3AD203B41FA5}">
                      <a16:colId xmlns:a16="http://schemas.microsoft.com/office/drawing/2014/main" val="2326964399"/>
                    </a:ext>
                  </a:extLst>
                </a:gridCol>
                <a:gridCol w="1577356">
                  <a:extLst>
                    <a:ext uri="{9D8B030D-6E8A-4147-A177-3AD203B41FA5}">
                      <a16:colId xmlns:a16="http://schemas.microsoft.com/office/drawing/2014/main" val="3841124368"/>
                    </a:ext>
                  </a:extLst>
                </a:gridCol>
              </a:tblGrid>
              <a:tr h="4123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main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的栈帧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90458"/>
                  </a:ext>
                </a:extLst>
              </a:tr>
              <a:tr h="412346"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变量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22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变量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258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0x0804c024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a[2]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的地址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swap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的栈帧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022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0x0804c01c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a[0]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的地址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43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0x080491e5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44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0xffffd228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前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ebp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091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变量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000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堆区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96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0x804c02c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变量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静态数据区</a:t>
                      </a:r>
                    </a:p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58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0x804c024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a[2]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644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0x804c020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33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a[1]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254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0x804c01c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49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a[0]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380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0x804c018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变量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246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代码区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71184"/>
                  </a:ext>
                </a:extLst>
              </a:tr>
            </a:tbl>
          </a:graphicData>
        </a:graphic>
      </p:graphicFrame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B8C0A67-1937-CB04-9DF3-D56E636532E8}"/>
              </a:ext>
            </a:extLst>
          </p:cNvPr>
          <p:cNvCxnSpPr>
            <a:cxnSpLocks/>
          </p:cNvCxnSpPr>
          <p:nvPr/>
        </p:nvCxnSpPr>
        <p:spPr>
          <a:xfrm>
            <a:off x="6590371" y="942764"/>
            <a:ext cx="0" cy="233469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985EF1E-71B1-06D4-598C-624D843A224E}"/>
              </a:ext>
            </a:extLst>
          </p:cNvPr>
          <p:cNvCxnSpPr>
            <a:cxnSpLocks/>
          </p:cNvCxnSpPr>
          <p:nvPr/>
        </p:nvCxnSpPr>
        <p:spPr>
          <a:xfrm flipV="1">
            <a:off x="6603569" y="3969933"/>
            <a:ext cx="0" cy="32106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33484FF4-892F-79BE-945B-9549509240D6}"/>
              </a:ext>
            </a:extLst>
          </p:cNvPr>
          <p:cNvSpPr txBox="1"/>
          <p:nvPr/>
        </p:nvSpPr>
        <p:spPr>
          <a:xfrm>
            <a:off x="7279523" y="1844935"/>
            <a:ext cx="3644340" cy="4524315"/>
          </a:xfrm>
          <a:prstGeom prst="rect">
            <a:avLst/>
          </a:prstGeom>
          <a:solidFill>
            <a:schemeClr val="bg1"/>
          </a:solidFill>
          <a:ln>
            <a:solidFill>
              <a:srgbClr val="0E7C7E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int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m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0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n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2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int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a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[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3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]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{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17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 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33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 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49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};</a:t>
            </a:r>
          </a:p>
          <a:p>
            <a:b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</a:b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void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swap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int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x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int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y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) {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int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x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x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y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*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y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}</a:t>
            </a:r>
          </a:p>
          <a:p>
            <a:b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</a:b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int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main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() {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int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i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,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j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i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m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j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n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swap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&amp;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a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[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i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],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&amp;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a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[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j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]);</a:t>
            </a:r>
          </a:p>
          <a:p>
            <a:b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</a:b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+mn-ea"/>
              </a:rPr>
              <a:t>return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0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6654DD-A92B-717C-81E7-A9B8F565AB81}"/>
              </a:ext>
            </a:extLst>
          </p:cNvPr>
          <p:cNvSpPr txBox="1"/>
          <p:nvPr/>
        </p:nvSpPr>
        <p:spPr>
          <a:xfrm>
            <a:off x="11390884" y="2852596"/>
            <a:ext cx="288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观察点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AE5C175-50C6-9E92-8108-07AD8867713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149590" y="3314261"/>
            <a:ext cx="3241294" cy="5262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593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3200" b="1" dirty="0"/>
              <a:t>9.1</a:t>
            </a:r>
            <a:r>
              <a:rPr lang="zh-CN" altLang="en-US" sz="3200" b="1" dirty="0"/>
              <a:t>　运行时存储组织概述 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3200" b="1" dirty="0"/>
              <a:t>9.2</a:t>
            </a:r>
            <a:r>
              <a:rPr lang="zh-CN" altLang="en-US" sz="3200" b="1" dirty="0"/>
              <a:t>　活动记录</a:t>
            </a:r>
            <a:r>
              <a:rPr lang="en-US" altLang="zh-CN" sz="3200" b="1" dirty="0"/>
              <a:t>(</a:t>
            </a:r>
            <a:r>
              <a:rPr lang="zh-CN" altLang="en-US" sz="3200" b="1" dirty="0"/>
              <a:t>栈帧</a:t>
            </a:r>
            <a:r>
              <a:rPr lang="en-US" altLang="zh-CN" sz="3200" b="1" dirty="0"/>
              <a:t>)</a:t>
            </a:r>
            <a:endParaRPr lang="zh-CN" altLang="en-US" sz="3200" b="1" dirty="0"/>
          </a:p>
          <a:p>
            <a:pPr>
              <a:lnSpc>
                <a:spcPct val="150000"/>
              </a:lnSpc>
              <a:defRPr/>
            </a:pPr>
            <a:r>
              <a:rPr lang="en-US" altLang="zh-CN" sz="3200" b="1" u="sng" dirty="0">
                <a:solidFill>
                  <a:srgbClr val="C00000"/>
                </a:solidFill>
              </a:rPr>
              <a:t>9.3</a:t>
            </a:r>
            <a:r>
              <a:rPr lang="zh-CN" altLang="en-US" sz="3200" b="1" u="sng" dirty="0">
                <a:solidFill>
                  <a:srgbClr val="C00000"/>
                </a:solidFill>
              </a:rPr>
              <a:t>　函数调用与参数传递</a:t>
            </a:r>
          </a:p>
        </p:txBody>
      </p:sp>
    </p:spTree>
    <p:extLst>
      <p:ext uri="{BB962C8B-B14F-4D97-AF65-F5344CB8AC3E}">
        <p14:creationId xmlns:p14="http://schemas.microsoft.com/office/powerpoint/2010/main" val="1002810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A3E3F-1304-DF5C-1F1C-6EA07D781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</a:t>
            </a:r>
            <a:r>
              <a:rPr lang="zh-CN" altLang="en-US" dirty="0"/>
              <a:t>　函数调用与参数传递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C72BFB-9D66-B640-2AA9-AB7ECD99B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254026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调用序列：分配</a:t>
            </a:r>
            <a:r>
              <a:rPr lang="en-US" altLang="zh-CN" dirty="0"/>
              <a:t>AR</a:t>
            </a:r>
            <a:r>
              <a:rPr lang="zh-CN" altLang="en-US" dirty="0"/>
              <a:t>，填入信息</a:t>
            </a:r>
            <a:endParaRPr lang="en-US" altLang="zh-CN" dirty="0"/>
          </a:p>
          <a:p>
            <a:r>
              <a:rPr lang="zh-CN" altLang="en-US" dirty="0"/>
              <a:t>返回序列：回收</a:t>
            </a:r>
            <a:r>
              <a:rPr lang="en-US" altLang="zh-CN" dirty="0"/>
              <a:t>AR</a:t>
            </a:r>
            <a:r>
              <a:rPr lang="zh-CN" altLang="en-US" dirty="0"/>
              <a:t>，恢复机器状态</a:t>
            </a:r>
          </a:p>
        </p:txBody>
      </p:sp>
      <p:graphicFrame>
        <p:nvGraphicFramePr>
          <p:cNvPr id="6" name="表格 9">
            <a:extLst>
              <a:ext uri="{FF2B5EF4-FFF2-40B4-BE49-F238E27FC236}">
                <a16:creationId xmlns:a16="http://schemas.microsoft.com/office/drawing/2014/main" id="{64D9683F-3BBF-E174-7033-9DB612A7FEBD}"/>
              </a:ext>
            </a:extLst>
          </p:cNvPr>
          <p:cNvGraphicFramePr>
            <a:graphicFrameLocks/>
          </p:cNvGraphicFramePr>
          <p:nvPr/>
        </p:nvGraphicFramePr>
        <p:xfrm>
          <a:off x="836340" y="2447579"/>
          <a:ext cx="6265935" cy="320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0947">
                  <a:extLst>
                    <a:ext uri="{9D8B030D-6E8A-4147-A177-3AD203B41FA5}">
                      <a16:colId xmlns:a16="http://schemas.microsoft.com/office/drawing/2014/main" val="1459157444"/>
                    </a:ext>
                  </a:extLst>
                </a:gridCol>
                <a:gridCol w="1450190">
                  <a:extLst>
                    <a:ext uri="{9D8B030D-6E8A-4147-A177-3AD203B41FA5}">
                      <a16:colId xmlns:a16="http://schemas.microsoft.com/office/drawing/2014/main" val="19227201"/>
                    </a:ext>
                  </a:extLst>
                </a:gridCol>
                <a:gridCol w="1622399">
                  <a:extLst>
                    <a:ext uri="{9D8B030D-6E8A-4147-A177-3AD203B41FA5}">
                      <a16:colId xmlns:a16="http://schemas.microsoft.com/office/drawing/2014/main" val="2326964399"/>
                    </a:ext>
                  </a:extLst>
                </a:gridCol>
                <a:gridCol w="1622399">
                  <a:extLst>
                    <a:ext uri="{9D8B030D-6E8A-4147-A177-3AD203B41FA5}">
                      <a16:colId xmlns:a16="http://schemas.microsoft.com/office/drawing/2014/main" val="3841124368"/>
                    </a:ext>
                  </a:extLst>
                </a:gridCol>
              </a:tblGrid>
              <a:tr h="4123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main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的栈帧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90458"/>
                  </a:ext>
                </a:extLst>
              </a:tr>
              <a:tr h="412346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变量</a:t>
                      </a:r>
                      <a:r>
                        <a:rPr lang="en-US" altLang="zh-CN" sz="20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22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变量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258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0x0804c024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a[2]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的地址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swap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的栈帧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022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0x0804c01c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a[0]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的地址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43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0x080491e5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644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0xffffd228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前</a:t>
                      </a:r>
                      <a:r>
                        <a:rPr lang="en-US" altLang="zh-CN" sz="20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ebp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091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变量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00092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111FB3AF-34F3-3039-0F91-EACCFFC209C2}"/>
              </a:ext>
            </a:extLst>
          </p:cNvPr>
          <p:cNvSpPr txBox="1"/>
          <p:nvPr/>
        </p:nvSpPr>
        <p:spPr>
          <a:xfrm>
            <a:off x="7647207" y="3635541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Caller</a:t>
            </a:r>
            <a:r>
              <a:rPr lang="zh-CN" altLang="en-US" sz="2400" dirty="0"/>
              <a:t>的责任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E3366D-0023-73B9-7DB9-E7585809CA2F}"/>
              </a:ext>
            </a:extLst>
          </p:cNvPr>
          <p:cNvSpPr txBox="1"/>
          <p:nvPr/>
        </p:nvSpPr>
        <p:spPr>
          <a:xfrm>
            <a:off x="7680139" y="5273494"/>
            <a:ext cx="1927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Callee</a:t>
            </a:r>
            <a:r>
              <a:rPr lang="zh-CN" altLang="en-US" sz="2400" dirty="0"/>
              <a:t>的责任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3C400BE-8A7A-20FC-262F-673326263613}"/>
              </a:ext>
            </a:extLst>
          </p:cNvPr>
          <p:cNvCxnSpPr>
            <a:cxnSpLocks/>
          </p:cNvCxnSpPr>
          <p:nvPr/>
        </p:nvCxnSpPr>
        <p:spPr>
          <a:xfrm>
            <a:off x="4799548" y="4850781"/>
            <a:ext cx="46054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555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A3E3F-1304-DF5C-1F1C-6EA07D781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</a:t>
            </a:r>
            <a:r>
              <a:rPr lang="zh-CN" altLang="en-US" dirty="0"/>
              <a:t>　函数调用与参数传递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C72BFB-9D66-B640-2AA9-AB7ECD99B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F2B8E4-15E9-2C26-D107-EBF0E3BAD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579" y="905457"/>
            <a:ext cx="7631330" cy="583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11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A3E3F-1304-DF5C-1F1C-6EA07D781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</a:t>
            </a:r>
            <a:r>
              <a:rPr lang="zh-CN" altLang="en-US" dirty="0"/>
              <a:t>　函数调用与参数传递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B7A2288-CF4A-B355-5880-0365FEBA7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992" y="1200150"/>
            <a:ext cx="7996772" cy="5003328"/>
          </a:xfrm>
        </p:spPr>
      </p:pic>
    </p:spTree>
    <p:extLst>
      <p:ext uri="{BB962C8B-B14F-4D97-AF65-F5344CB8AC3E}">
        <p14:creationId xmlns:p14="http://schemas.microsoft.com/office/powerpoint/2010/main" val="3727367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0294C-3716-668C-863D-1E397229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9.3</a:t>
            </a:r>
            <a:r>
              <a:rPr lang="zh-CN" altLang="en-US" dirty="0"/>
              <a:t>　函数调用与参数传递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14A313-E475-9458-B12D-0020B65C9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参数传递： </a:t>
            </a:r>
            <a:r>
              <a:rPr lang="en-US" altLang="zh-CN" dirty="0"/>
              <a:t>k&lt;=4</a:t>
            </a:r>
            <a:r>
              <a:rPr lang="zh-CN" altLang="en-US" dirty="0"/>
              <a:t>个参数用寄存器</a:t>
            </a:r>
            <a:r>
              <a:rPr lang="en-US" altLang="zh-CN" dirty="0"/>
              <a:t>,</a:t>
            </a:r>
            <a:r>
              <a:rPr lang="zh-CN" altLang="en-US" dirty="0"/>
              <a:t>余下放栈上</a:t>
            </a:r>
            <a:endParaRPr lang="en-US" altLang="zh-CN" dirty="0"/>
          </a:p>
          <a:p>
            <a:r>
              <a:rPr lang="zh-CN" altLang="en-US" dirty="0"/>
              <a:t>返回值：寄存器</a:t>
            </a:r>
            <a:endParaRPr lang="en-US" altLang="zh-CN" dirty="0"/>
          </a:p>
          <a:p>
            <a:r>
              <a:rPr lang="zh-CN" altLang="en-US" dirty="0"/>
              <a:t>返回地址：</a:t>
            </a:r>
            <a:r>
              <a:rPr lang="en-US" altLang="zh-CN" dirty="0"/>
              <a:t>call</a:t>
            </a:r>
            <a:r>
              <a:rPr lang="zh-CN" altLang="en-US" dirty="0"/>
              <a:t>指令压入栈</a:t>
            </a:r>
            <a:r>
              <a:rPr lang="en-US" altLang="zh-CN" dirty="0"/>
              <a:t>/</a:t>
            </a:r>
            <a:r>
              <a:rPr lang="zh-CN" altLang="en-US" dirty="0"/>
              <a:t>通过寄存器传递更高效</a:t>
            </a:r>
          </a:p>
        </p:txBody>
      </p:sp>
    </p:spTree>
    <p:extLst>
      <p:ext uri="{BB962C8B-B14F-4D97-AF65-F5344CB8AC3E}">
        <p14:creationId xmlns:p14="http://schemas.microsoft.com/office/powerpoint/2010/main" val="1346600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17FC5-34FA-4C7A-B454-E5FAD2C88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290283-E6C7-4030-8FA0-2B53C8BC1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57622"/>
          </a:xfrm>
        </p:spPr>
        <p:txBody>
          <a:bodyPr>
            <a:normAutofit/>
          </a:bodyPr>
          <a:lstStyle/>
          <a:p>
            <a:r>
              <a:rPr lang="zh-CN" altLang="en-US" dirty="0"/>
              <a:t>活动记录</a:t>
            </a:r>
            <a:endParaRPr lang="en-US" altLang="zh-CN" dirty="0"/>
          </a:p>
          <a:p>
            <a:r>
              <a:rPr lang="zh-CN" altLang="en-US" dirty="0"/>
              <a:t>函数调用与传值</a:t>
            </a:r>
            <a:r>
              <a:rPr lang="en-US" altLang="zh-CN" dirty="0"/>
              <a:t>/</a:t>
            </a:r>
            <a:r>
              <a:rPr lang="zh-CN" altLang="en-US" dirty="0"/>
              <a:t>传址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3654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蓝色的天空和建筑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978B">
              <a:alpha val="81000"/>
            </a:srgbClr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pic>
        <p:nvPicPr>
          <p:cNvPr id="7" name="图片 6" descr="卡通人物&#10;&#10;中度可信度描述已自动生成"/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906751" y="1030288"/>
            <a:ext cx="5560235" cy="1051053"/>
          </a:xfrm>
          <a:prstGeom prst="rect">
            <a:avLst/>
          </a:prstGeom>
        </p:spPr>
      </p:pic>
      <p:pic>
        <p:nvPicPr>
          <p:cNvPr id="9" name="图片 8" descr="文本, QR 代码&#10;&#10;描述已自动生成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8770002" y="1030288"/>
            <a:ext cx="3267186" cy="154825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88948" y="1711881"/>
            <a:ext cx="2084225" cy="41549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2">
                    <a:alpha val="22000"/>
                  </a:schemeClr>
                </a:solidFill>
              </a:rPr>
              <a:t>SEIZE THE DAY</a:t>
            </a:r>
          </a:p>
          <a:p>
            <a:r>
              <a:rPr lang="en-US" altLang="zh-CN" sz="1050" b="1" dirty="0">
                <a:solidFill>
                  <a:schemeClr val="bg2">
                    <a:alpha val="22000"/>
                  </a:schemeClr>
                </a:solidFill>
              </a:rPr>
              <a:t>AND LIVE UP TO THE TIMES</a:t>
            </a:r>
            <a:endParaRPr lang="zh-CN" altLang="en-US" sz="1050" b="1" dirty="0">
              <a:solidFill>
                <a:schemeClr val="bg2">
                  <a:alpha val="22000"/>
                </a:schemeClr>
              </a:solidFill>
            </a:endParaRP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EB15762E-9FCB-DE08-1748-7D34ED944FA8}"/>
              </a:ext>
            </a:extLst>
          </p:cNvPr>
          <p:cNvSpPr txBox="1"/>
          <p:nvPr/>
        </p:nvSpPr>
        <p:spPr>
          <a:xfrm>
            <a:off x="3227608" y="2762004"/>
            <a:ext cx="57367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9600" dirty="0">
                <a:solidFill>
                  <a:schemeClr val="bg1"/>
                </a:solidFill>
                <a:latin typeface="上首标榜体（非商用）" panose="02010609000101010101" pitchFamily="49" charset="-122"/>
                <a:ea typeface="上首标榜体（非商用）" panose="02010609000101010101" pitchFamily="49" charset="-122"/>
                <a:cs typeface="Microsoft YaHei" charset="-122"/>
              </a:rPr>
              <a:t>再见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52602" y="1104097"/>
            <a:ext cx="75298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谢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谢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聆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听</a:t>
            </a:r>
            <a:r>
              <a:rPr lang="zh-CN" altLang="en-US" sz="96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敬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请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指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正</a:t>
            </a:r>
          </a:p>
        </p:txBody>
      </p:sp>
      <p:pic>
        <p:nvPicPr>
          <p:cNvPr id="5" name="图片 4" descr="城市的风景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rgbClr val="18978B">
              <a:alpha val="81000"/>
            </a:srgbClr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pic>
        <p:nvPicPr>
          <p:cNvPr id="12" name="图片 11" descr="卡通人物&#10;&#10;中度可信度描述已自动生成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201672" y="5806947"/>
            <a:ext cx="5560235" cy="1051053"/>
          </a:xfrm>
          <a:prstGeom prst="rect">
            <a:avLst/>
          </a:prstGeom>
        </p:spPr>
      </p:pic>
      <p:pic>
        <p:nvPicPr>
          <p:cNvPr id="6" name="图片 5" descr="文本, QR 代码&#10;&#10;描述已自动生成">
            <a:extLst>
              <a:ext uri="{FF2B5EF4-FFF2-40B4-BE49-F238E27FC236}">
                <a16:creationId xmlns:a16="http://schemas.microsoft.com/office/drawing/2014/main" id="{ACC09478-2D16-D800-4C39-1D040ACB4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461" y="4448049"/>
            <a:ext cx="3376819" cy="16002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3200" b="1" u="sng" dirty="0">
                <a:solidFill>
                  <a:srgbClr val="C00000"/>
                </a:solidFill>
              </a:rPr>
              <a:t>9.1</a:t>
            </a:r>
            <a:r>
              <a:rPr lang="zh-CN" altLang="en-US" sz="3200" b="1" u="sng" dirty="0">
                <a:solidFill>
                  <a:srgbClr val="C00000"/>
                </a:solidFill>
              </a:rPr>
              <a:t>　运行时存储组织概述 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3200" b="1" dirty="0"/>
              <a:t>9.2</a:t>
            </a:r>
            <a:r>
              <a:rPr lang="zh-CN" altLang="en-US" sz="3200" b="1" dirty="0"/>
              <a:t>　活动记录</a:t>
            </a:r>
            <a:r>
              <a:rPr lang="en-US" altLang="zh-CN" sz="3200" b="1" dirty="0"/>
              <a:t>(</a:t>
            </a:r>
            <a:r>
              <a:rPr lang="zh-CN" altLang="en-US" sz="3200" b="1" dirty="0"/>
              <a:t>栈帧</a:t>
            </a:r>
            <a:r>
              <a:rPr lang="en-US" altLang="zh-CN" sz="3200" b="1" dirty="0"/>
              <a:t>)</a:t>
            </a:r>
            <a:endParaRPr lang="zh-CN" altLang="en-US" sz="3200" b="1" dirty="0"/>
          </a:p>
          <a:p>
            <a:pPr>
              <a:lnSpc>
                <a:spcPct val="150000"/>
              </a:lnSpc>
              <a:defRPr/>
            </a:pPr>
            <a:r>
              <a:rPr lang="en-US" altLang="zh-CN" sz="3200" b="1" dirty="0"/>
              <a:t>9.3</a:t>
            </a:r>
            <a:r>
              <a:rPr lang="zh-CN" altLang="en-US" sz="3200" b="1" dirty="0"/>
              <a:t>　函数调用与参数传递</a:t>
            </a:r>
          </a:p>
        </p:txBody>
      </p:sp>
    </p:spTree>
    <p:extLst>
      <p:ext uri="{BB962C8B-B14F-4D97-AF65-F5344CB8AC3E}">
        <p14:creationId xmlns:p14="http://schemas.microsoft.com/office/powerpoint/2010/main" val="1232206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蓝色的天空和建筑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pic>
        <p:nvPicPr>
          <p:cNvPr id="7" name="图片 6" descr="卡通人物&#10;&#10;中度可信度描述已自动生成"/>
          <p:cNvPicPr>
            <a:picLocks noChangeAspect="1"/>
          </p:cNvPicPr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906751" y="1030288"/>
            <a:ext cx="5560235" cy="1051053"/>
          </a:xfrm>
          <a:prstGeom prst="rect">
            <a:avLst/>
          </a:prstGeom>
        </p:spPr>
      </p:pic>
      <p:pic>
        <p:nvPicPr>
          <p:cNvPr id="9" name="图片 8" descr="文本, QR 代码&#10;&#10;描述已自动生成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8770002" y="1030288"/>
            <a:ext cx="3267186" cy="154825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88948" y="1711881"/>
            <a:ext cx="18870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2"/>
                </a:solidFill>
              </a:rPr>
              <a:t>SEIZE THE DAY</a:t>
            </a:r>
          </a:p>
          <a:p>
            <a:r>
              <a:rPr lang="en-US" altLang="zh-CN" sz="1050" b="1" dirty="0">
                <a:solidFill>
                  <a:schemeClr val="bg2"/>
                </a:solidFill>
              </a:rPr>
              <a:t>AND LIVE UP TO THE TIMES</a:t>
            </a:r>
            <a:endParaRPr lang="zh-CN" altLang="en-US" sz="105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B737A-767E-F4B3-9F10-0E5994B63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</a:t>
            </a:r>
            <a:r>
              <a:rPr lang="zh-CN" altLang="en-US" dirty="0"/>
              <a:t>　运行时存储组织概述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514590-6978-9C5D-36B1-69003C4CD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任务：编译程序在生成代码时，负责明确各类对象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rgbClr val="0000FF"/>
                </a:solidFill>
              </a:rPr>
              <a:t>代码</a:t>
            </a:r>
            <a:r>
              <a:rPr lang="en-US" altLang="zh-CN" dirty="0"/>
              <a:t>/</a:t>
            </a:r>
            <a:r>
              <a:rPr lang="zh-CN" altLang="en-US" dirty="0">
                <a:solidFill>
                  <a:srgbClr val="0000FF"/>
                </a:solidFill>
              </a:rPr>
              <a:t>数据</a:t>
            </a:r>
            <a:r>
              <a:rPr lang="en-US" altLang="zh-CN" dirty="0"/>
              <a:t>)</a:t>
            </a:r>
            <a:r>
              <a:rPr lang="zh-CN" altLang="en-US" dirty="0"/>
              <a:t> 在逻辑地址空间是</a:t>
            </a:r>
            <a:r>
              <a:rPr lang="zh-CN" altLang="en-US" dirty="0">
                <a:solidFill>
                  <a:srgbClr val="0000FF"/>
                </a:solidFill>
              </a:rPr>
              <a:t>如何存放</a:t>
            </a:r>
            <a:r>
              <a:rPr lang="zh-CN" altLang="en-US" dirty="0"/>
              <a:t>的，以及目标代码</a:t>
            </a:r>
            <a:r>
              <a:rPr lang="zh-CN" altLang="en-US" dirty="0">
                <a:solidFill>
                  <a:srgbClr val="0000FF"/>
                </a:solidFill>
              </a:rPr>
              <a:t>运行时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0000FF"/>
                </a:solidFill>
              </a:rPr>
              <a:t>如何使用逻辑地址空间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问题：</a:t>
            </a:r>
            <a:endParaRPr lang="en-US" altLang="zh-CN" dirty="0"/>
          </a:p>
          <a:p>
            <a:pPr marL="792163" marR="0" lvl="0" algn="l" defTabSz="914400" rtl="0" eaLnBrk="0" fontAlgn="base" latinLnBrk="0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数据对象的表示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明确各种数据对象在目标机的表现形式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92163" marR="0" lvl="0" algn="l" defTabSz="914400" rtl="0" eaLnBrk="0" fontAlgn="base" latinLnBrk="0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表达式计算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明确如何正确有效的组织表达式的计算过程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92163" marR="0" lvl="0" algn="l" defTabSz="914400" rtl="0" eaLnBrk="0" fontAlgn="base" latinLnBrk="0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存储分配策略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如何存储不同作用域、不同生命期的数据对象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92163" marR="0" lvl="0" algn="l" defTabSz="914400" rtl="0" eaLnBrk="0" fontAlgn="base" latinLnBrk="0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过程实现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如何实现过程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函数调用及参数传递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7047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EA17E-8CCB-6B04-0216-7C1A2599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</a:t>
            </a:r>
            <a:r>
              <a:rPr lang="zh-CN" altLang="en-US" dirty="0"/>
              <a:t>　运行时存储组织概述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B7518-85D3-7BFC-49A2-9875125B0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49263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数据对象的表示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明确各种数据对象在目标机的表现形式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92163" marR="0" lvl="0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Tx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char,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boolean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 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byte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；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int: 4 bytes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；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92163" marR="0" lvl="0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Tx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float: 4 bytes (IEEE 754: 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符号位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指数位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+23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尾数位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 </a:t>
            </a:r>
          </a:p>
          <a:p>
            <a:pPr marL="1262063" lvl="1" indent="-342900" eaLnBrk="0" fontAlgn="base" hangingPunct="0">
              <a:spcBef>
                <a:spcPts val="0"/>
              </a:spcBef>
              <a:spcAft>
                <a:spcPct val="0"/>
              </a:spcAft>
              <a:defRPr/>
            </a:pPr>
            <a:r>
              <a:rPr lang="en-US" altLang="zh-CN" sz="1700" dirty="0">
                <a:solidFill>
                  <a:srgbClr val="000000"/>
                </a:solidFill>
              </a:rPr>
              <a:t>float a = 0.75;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262063" lvl="1" indent="-342900" algn="l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.word 1061158912</a:t>
            </a:r>
          </a:p>
          <a:p>
            <a:pPr marL="1262063" lvl="1" indent="-342900" algn="l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en-US" altLang="zh-CN" sz="1700" dirty="0">
                <a:solidFill>
                  <a:srgbClr val="0000FF"/>
                </a:solidFill>
              </a:rPr>
              <a:t>.float 0.75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92163" marR="0" lvl="0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数组：一块连续的存储区（按行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列存放）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92163" marR="0" lvl="0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结构：所有域（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field)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存放在一块连续的存储区</a:t>
            </a:r>
          </a:p>
          <a:p>
            <a:pPr marL="792163" marR="0" lvl="0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对象：实例对象参照结构，方法和成员函数放在其所属的代码区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92163" marR="0" lvl="0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Tx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pointer: 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个字长。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 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bytes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位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 8 bytes</a:t>
            </a:r>
          </a:p>
          <a:p>
            <a:pPr marL="792163" marR="0" lvl="0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大端                      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0x0102  = 258</a:t>
            </a:r>
          </a:p>
          <a:p>
            <a:pPr marL="792163" marR="0" lvl="0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小端                      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0x0201  = 513</a:t>
            </a:r>
          </a:p>
          <a:p>
            <a:pPr marL="792163" marR="0" lvl="0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Tx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对齐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(align)</a:t>
            </a: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D4681591-2B37-2799-BF98-BBD1ACA23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48695"/>
              </p:ext>
            </p:extLst>
          </p:nvPr>
        </p:nvGraphicFramePr>
        <p:xfrm>
          <a:off x="2441820" y="4943121"/>
          <a:ext cx="990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558001434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416442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667779"/>
                  </a:ext>
                </a:extLst>
              </a:tr>
            </a:tbl>
          </a:graphicData>
        </a:graphic>
      </p:graphicFrame>
      <p:graphicFrame>
        <p:nvGraphicFramePr>
          <p:cNvPr id="6" name="表格 2">
            <a:extLst>
              <a:ext uri="{FF2B5EF4-FFF2-40B4-BE49-F238E27FC236}">
                <a16:creationId xmlns:a16="http://schemas.microsoft.com/office/drawing/2014/main" id="{E1855D89-143F-62E6-18D7-4F6A3EC60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472885"/>
              </p:ext>
            </p:extLst>
          </p:nvPr>
        </p:nvGraphicFramePr>
        <p:xfrm>
          <a:off x="2441820" y="5411649"/>
          <a:ext cx="990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558001434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416442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66777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E66F95E9-A897-7BBD-CA17-7A13DD84BC20}"/>
              </a:ext>
            </a:extLst>
          </p:cNvPr>
          <p:cNvSpPr txBox="1"/>
          <p:nvPr/>
        </p:nvSpPr>
        <p:spPr>
          <a:xfrm>
            <a:off x="8888652" y="1549383"/>
            <a:ext cx="3024876" cy="3970318"/>
          </a:xfrm>
          <a:prstGeom prst="rect">
            <a:avLst/>
          </a:prstGeom>
          <a:solidFill>
            <a:schemeClr val="bg1"/>
          </a:solidFill>
          <a:ln>
            <a:solidFill>
              <a:srgbClr val="0E7C7E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.arch armv7-a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.text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.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global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.fpu vfpv4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main: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push    {r3, lr}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ldr r3, =a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vldr.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32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s0, [r3]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bl  putfloat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movs    r0, #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</a:t>
            </a:r>
            <a:endParaRPr lang="fr-FR" altLang="zh-CN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bl  putch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movs    r0, #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fr-FR" altLang="zh-CN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pop {r3, pc}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a:  .</a:t>
            </a:r>
            <a:r>
              <a:rPr lang="fr-FR" altLang="zh-CN" b="0" dirty="0">
                <a:solidFill>
                  <a:srgbClr val="3333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word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 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1061158912</a:t>
            </a:r>
            <a:endParaRPr lang="fr-FR" altLang="zh-CN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493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EA17E-8CCB-6B04-0216-7C1A2599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</a:t>
            </a:r>
            <a:r>
              <a:rPr lang="zh-CN" altLang="en-US" dirty="0"/>
              <a:t>　运行时存储组织概述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B7518-85D3-7BFC-49A2-9875125B0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9263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表达式计算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明确如何正确有效的组织表达式的计算过程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92163" marR="0" lvl="0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  3  +  5  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*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92163" marR="0" lvl="0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在栈区计算</a:t>
            </a:r>
          </a:p>
          <a:p>
            <a:pPr marL="449263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运算数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中间结果存放于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当前活动记录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栈区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或通用寄存器中</a:t>
            </a:r>
          </a:p>
          <a:p>
            <a:pPr marL="792163" marR="0" lvl="0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在运算数栈计算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协处理器</a:t>
            </a:r>
          </a:p>
          <a:p>
            <a:pPr marL="449263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某些目标机采用专门的运算数栈用于表达式计算</a:t>
            </a:r>
          </a:p>
          <a:p>
            <a:pPr marL="792163" marR="0" lvl="0" indent="-34290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使用了递归函数的表达式的计算通常在栈区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185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EA17E-8CCB-6B04-0216-7C1A2599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</a:t>
            </a:r>
            <a:r>
              <a:rPr lang="zh-CN" altLang="en-US" dirty="0"/>
              <a:t>　运行时存储组织概述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B7518-85D3-7BFC-49A2-9875125B0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5"/>
            <a:ext cx="10515599" cy="609398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典型的运行时存储空间布局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312DDD0-1EE4-1E88-9353-6C53F999F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206764"/>
              </p:ext>
            </p:extLst>
          </p:nvPr>
        </p:nvGraphicFramePr>
        <p:xfrm>
          <a:off x="5696175" y="1837150"/>
          <a:ext cx="2911012" cy="4572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2911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tx1"/>
                          </a:solidFill>
                        </a:rPr>
                        <a:t>保留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6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C00000"/>
                          </a:solidFill>
                        </a:rPr>
                        <a:t>栈空间</a:t>
                      </a:r>
                      <a:endParaRPr lang="en-US" altLang="zh-CN" sz="2400" b="0" dirty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endParaRPr lang="en-US" altLang="zh-CN" sz="2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zh-CN" sz="2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zh-CN" sz="2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zh-CN" sz="2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2400" b="0" dirty="0">
                          <a:solidFill>
                            <a:srgbClr val="C00000"/>
                          </a:solidFill>
                        </a:rPr>
                        <a:t>堆空间</a:t>
                      </a:r>
                      <a:endParaRPr lang="en-US" altLang="zh-CN" sz="24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tx1"/>
                          </a:solidFill>
                        </a:rPr>
                        <a:t>库和分别编译模块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C00000"/>
                          </a:solidFill>
                        </a:rPr>
                        <a:t>静态数据区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rgbClr val="C00000"/>
                          </a:solidFill>
                        </a:rPr>
                        <a:t>代码区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>
                          <a:solidFill>
                            <a:schemeClr val="tx1"/>
                          </a:solidFill>
                        </a:rPr>
                        <a:t>保留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A27FDC99-FF7B-DF1F-ECB2-31B8E812F72D}"/>
              </a:ext>
            </a:extLst>
          </p:cNvPr>
          <p:cNvSpPr txBox="1"/>
          <p:nvPr/>
        </p:nvSpPr>
        <p:spPr>
          <a:xfrm>
            <a:off x="2842308" y="1666929"/>
            <a:ext cx="1820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最高地址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C8C97B7-F36E-1F7F-4010-C3FE3A58E977}"/>
              </a:ext>
            </a:extLst>
          </p:cNvPr>
          <p:cNvSpPr txBox="1"/>
          <p:nvPr/>
        </p:nvSpPr>
        <p:spPr>
          <a:xfrm>
            <a:off x="2889195" y="6115377"/>
            <a:ext cx="1820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最低地址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C905BAD-BF94-78C8-0098-B6651CF02E33}"/>
              </a:ext>
            </a:extLst>
          </p:cNvPr>
          <p:cNvCxnSpPr>
            <a:cxnSpLocks/>
          </p:cNvCxnSpPr>
          <p:nvPr/>
        </p:nvCxnSpPr>
        <p:spPr bwMode="auto">
          <a:xfrm>
            <a:off x="4421312" y="1897762"/>
            <a:ext cx="1209355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9B44737-8FE1-3A5A-E795-564B56094B84}"/>
              </a:ext>
            </a:extLst>
          </p:cNvPr>
          <p:cNvCxnSpPr>
            <a:cxnSpLocks/>
          </p:cNvCxnSpPr>
          <p:nvPr/>
        </p:nvCxnSpPr>
        <p:spPr bwMode="auto">
          <a:xfrm>
            <a:off x="4421313" y="6346210"/>
            <a:ext cx="1209355" cy="0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985DBF5-0CFC-9CD2-CE85-B18AC3673188}"/>
              </a:ext>
            </a:extLst>
          </p:cNvPr>
          <p:cNvCxnSpPr>
            <a:cxnSpLocks/>
          </p:cNvCxnSpPr>
          <p:nvPr/>
        </p:nvCxnSpPr>
        <p:spPr bwMode="auto">
          <a:xfrm>
            <a:off x="7166216" y="2744863"/>
            <a:ext cx="0" cy="400911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B4BC6E4-AC5D-AC52-1DBE-F1FF634AB9DA}"/>
              </a:ext>
            </a:extLst>
          </p:cNvPr>
          <p:cNvCxnSpPr>
            <a:cxnSpLocks/>
          </p:cNvCxnSpPr>
          <p:nvPr/>
        </p:nvCxnSpPr>
        <p:spPr bwMode="auto">
          <a:xfrm flipV="1">
            <a:off x="7166216" y="3695687"/>
            <a:ext cx="0" cy="427463"/>
          </a:xfrm>
          <a:prstGeom prst="straightConnector1">
            <a:avLst/>
          </a:prstGeom>
          <a:solidFill>
            <a:srgbClr val="993366">
              <a:alpha val="960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27146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EA17E-8CCB-6B04-0216-7C1A2599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</a:t>
            </a:r>
            <a:r>
              <a:rPr lang="zh-CN" altLang="en-US" dirty="0"/>
              <a:t>　运行时存储组织概述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B7518-85D3-7BFC-49A2-9875125B0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存储分配：数据对象名→存储地址 </a:t>
            </a:r>
            <a:endParaRPr lang="en-US" altLang="zh-CN" dirty="0"/>
          </a:p>
          <a:p>
            <a:r>
              <a:rPr lang="zh-CN" altLang="en-US" dirty="0"/>
              <a:t>存储分配策略：</a:t>
            </a:r>
            <a:endParaRPr lang="en-US" altLang="zh-CN" dirty="0"/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静态存储分配</a:t>
            </a:r>
            <a:endParaRPr lang="en-US" altLang="zh-CN" sz="2400" dirty="0"/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堆式存储分配</a:t>
            </a:r>
            <a:endParaRPr lang="zh-CN" altLang="en-US" sz="2400" dirty="0"/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栈式动态存储分配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278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EA17E-8CCB-6B04-0216-7C1A2599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</a:t>
            </a:r>
            <a:r>
              <a:rPr lang="zh-CN" altLang="en-US" dirty="0"/>
              <a:t>　运行时存储组织概述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B7518-85D3-7BFC-49A2-9875125B0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静态存储分配</a:t>
            </a:r>
            <a:r>
              <a:rPr lang="en-US" altLang="zh-CN" dirty="0"/>
              <a:t>: </a:t>
            </a:r>
            <a:r>
              <a:rPr lang="zh-CN" altLang="en-US" dirty="0"/>
              <a:t>全局变量和</a:t>
            </a:r>
            <a:r>
              <a:rPr lang="en-US" altLang="zh-CN" dirty="0"/>
              <a:t>static</a:t>
            </a:r>
            <a:r>
              <a:rPr lang="zh-CN" altLang="en-US" dirty="0"/>
              <a:t>修饰的变量被分配在静态数据区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33BE07-28E2-9D36-F395-1412E822BA98}"/>
              </a:ext>
            </a:extLst>
          </p:cNvPr>
          <p:cNvSpPr txBox="1"/>
          <p:nvPr/>
        </p:nvSpPr>
        <p:spPr>
          <a:xfrm>
            <a:off x="869850" y="1799072"/>
            <a:ext cx="3773214" cy="4680897"/>
          </a:xfrm>
          <a:prstGeom prst="rect">
            <a:avLst/>
          </a:prstGeom>
          <a:solidFill>
            <a:srgbClr val="FFFFFF"/>
          </a:solidFill>
          <a:ln w="12700">
            <a:solidFill>
              <a:srgbClr val="0E7C7E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fr-FR" altLang="zh-CN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+mn-ea"/>
              </a:rPr>
              <a:t>#include</a:t>
            </a:r>
            <a:r>
              <a:rPr lang="fr-FR" altLang="zh-CN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+mn-ea"/>
              </a:rPr>
              <a:t>&lt;iostream&gt;</a:t>
            </a:r>
            <a:r>
              <a:rPr lang="fr-FR" altLang="zh-CN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endParaRPr lang="fr-FR" altLang="zh-CN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>
              <a:lnSpc>
                <a:spcPts val="2400"/>
              </a:lnSpc>
            </a:pPr>
            <a:r>
              <a:rPr lang="fr-FR" altLang="zh-CN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static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int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count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10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  <a:r>
              <a:rPr lang="fr-FR" altLang="zh-CN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/* </a:t>
            </a:r>
            <a:r>
              <a:rPr lang="zh-CN" alt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全局变量 *</a:t>
            </a:r>
            <a:r>
              <a:rPr lang="en-US" altLang="zh-CN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/</a:t>
            </a:r>
            <a:endParaRPr lang="zh-CN" alt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>
              <a:lnSpc>
                <a:spcPts val="2400"/>
              </a:lnSpc>
            </a:pPr>
            <a:r>
              <a:rPr lang="fr-FR" altLang="zh-CN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void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func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 </a:t>
            </a:r>
            <a:r>
              <a:rPr lang="fr-FR" altLang="zh-CN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void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) { </a:t>
            </a:r>
          </a:p>
          <a:p>
            <a:pPr>
              <a:lnSpc>
                <a:spcPts val="2400"/>
              </a:lnSpc>
            </a:pP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static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int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i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5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 </a:t>
            </a:r>
          </a:p>
          <a:p>
            <a:pPr>
              <a:lnSpc>
                <a:spcPts val="2400"/>
              </a:lnSpc>
            </a:pP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i</a:t>
            </a:r>
            <a:r>
              <a:rPr lang="fr-FR" altLang="zh-CN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++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 </a:t>
            </a:r>
          </a:p>
          <a:p>
            <a:pPr>
              <a:lnSpc>
                <a:spcPts val="2400"/>
              </a:lnSpc>
            </a:pP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</a:t>
            </a:r>
            <a:r>
              <a:rPr lang="fr-FR" altLang="zh-CN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std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::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cout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&lt;&lt;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+mn-ea"/>
              </a:rPr>
              <a:t>"i = "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&lt;&lt;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i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; </a:t>
            </a:r>
            <a:r>
              <a:rPr lang="fr-FR" altLang="zh-CN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std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::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cout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</a:p>
          <a:p>
            <a:pPr>
              <a:lnSpc>
                <a:spcPts val="2400"/>
              </a:lnSpc>
            </a:pP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        </a:t>
            </a:r>
            <a:r>
              <a:rPr lang="fr-FR" altLang="zh-CN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&lt;&lt;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+mn-ea"/>
              </a:rPr>
              <a:t>" , count = "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</a:p>
          <a:p>
            <a:pPr>
              <a:lnSpc>
                <a:spcPts val="2400"/>
              </a:lnSpc>
            </a:pP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        </a:t>
            </a:r>
            <a:r>
              <a:rPr lang="fr-FR" altLang="zh-CN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&lt;&lt;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count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&lt;&lt;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std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::</a:t>
            </a:r>
            <a:r>
              <a:rPr lang="fr-FR" altLang="zh-CN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endl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 </a:t>
            </a:r>
          </a:p>
          <a:p>
            <a:pPr>
              <a:lnSpc>
                <a:spcPts val="2400"/>
              </a:lnSpc>
            </a:pP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}</a:t>
            </a:r>
          </a:p>
          <a:p>
            <a:pPr>
              <a:lnSpc>
                <a:spcPts val="2400"/>
              </a:lnSpc>
            </a:pPr>
            <a:r>
              <a:rPr lang="fr-FR" altLang="zh-CN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int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main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() { </a:t>
            </a:r>
          </a:p>
          <a:p>
            <a:pPr>
              <a:lnSpc>
                <a:spcPts val="2400"/>
              </a:lnSpc>
            </a:pP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</a:t>
            </a:r>
            <a:r>
              <a:rPr lang="fr-FR" altLang="zh-CN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+mn-ea"/>
              </a:rPr>
              <a:t>while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count</a:t>
            </a:r>
            <a:r>
              <a:rPr lang="fr-FR" altLang="zh-CN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--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) {</a:t>
            </a:r>
          </a:p>
          <a:p>
            <a:pPr>
              <a:lnSpc>
                <a:spcPts val="2400"/>
              </a:lnSpc>
            </a:pP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</a:t>
            </a:r>
            <a:r>
              <a:rPr lang="fr-FR" altLang="zh-CN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func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();</a:t>
            </a:r>
          </a:p>
          <a:p>
            <a:pPr>
              <a:lnSpc>
                <a:spcPts val="2400"/>
              </a:lnSpc>
            </a:pP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} </a:t>
            </a:r>
          </a:p>
          <a:p>
            <a:pPr>
              <a:lnSpc>
                <a:spcPts val="2400"/>
              </a:lnSpc>
            </a:pP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</a:t>
            </a:r>
            <a:r>
              <a:rPr lang="fr-FR" altLang="zh-CN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+mn-ea"/>
              </a:rPr>
              <a:t>return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fr-FR" altLang="zh-CN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0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 </a:t>
            </a:r>
          </a:p>
          <a:p>
            <a:pPr>
              <a:lnSpc>
                <a:spcPts val="2400"/>
              </a:lnSpc>
            </a:pP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40ADFD-B1C4-F1E0-5717-1BD4FD042850}"/>
              </a:ext>
            </a:extLst>
          </p:cNvPr>
          <p:cNvSpPr txBox="1"/>
          <p:nvPr/>
        </p:nvSpPr>
        <p:spPr>
          <a:xfrm>
            <a:off x="5459004" y="1799072"/>
            <a:ext cx="4114798" cy="2031325"/>
          </a:xfrm>
          <a:prstGeom prst="rect">
            <a:avLst/>
          </a:prstGeom>
          <a:solidFill>
            <a:srgbClr val="FFFFFF"/>
          </a:solidFill>
          <a:ln w="12700">
            <a:solidFill>
              <a:srgbClr val="0E7C7E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+mn-ea"/>
              </a:rPr>
              <a:t>#include</a:t>
            </a:r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+mn-ea"/>
              </a:rPr>
              <a:t>&lt;iostream&gt;</a:t>
            </a:r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endParaRPr lang="en-US" altLang="zh-CN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count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; </a:t>
            </a:r>
          </a:p>
          <a:p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extern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void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-US" altLang="zh-CN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write_extern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(); </a:t>
            </a:r>
          </a:p>
          <a:p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main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() { 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count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+mn-ea"/>
              </a:rPr>
              <a:t>5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 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</a:t>
            </a:r>
            <a:r>
              <a:rPr lang="en-US" altLang="zh-CN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write_extern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(); 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AC3C05-0185-3EC3-E8EF-D23BADD82777}"/>
              </a:ext>
            </a:extLst>
          </p:cNvPr>
          <p:cNvSpPr txBox="1"/>
          <p:nvPr/>
        </p:nvSpPr>
        <p:spPr>
          <a:xfrm>
            <a:off x="5459004" y="3960035"/>
            <a:ext cx="4124737" cy="2031325"/>
          </a:xfrm>
          <a:prstGeom prst="rect">
            <a:avLst/>
          </a:prstGeom>
          <a:solidFill>
            <a:srgbClr val="FFFFFF"/>
          </a:solidFill>
          <a:ln w="12700">
            <a:solidFill>
              <a:srgbClr val="0E7C7E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+mn-ea"/>
              </a:rPr>
              <a:t>#include</a:t>
            </a:r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+mn-ea"/>
              </a:rPr>
              <a:t>&lt;iostream&gt;</a:t>
            </a:r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endParaRPr lang="en-US" altLang="zh-CN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extern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count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</a:t>
            </a:r>
          </a:p>
          <a:p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void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-US" altLang="zh-CN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write_extern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+mn-ea"/>
              </a:rPr>
              <a:t>void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) { 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</a:t>
            </a:r>
            <a:r>
              <a:rPr lang="en-US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std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::</a:t>
            </a:r>
            <a:r>
              <a:rPr lang="en-US" altLang="zh-CN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cout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&lt;&lt;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-US" altLang="zh-CN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+mn-ea"/>
              </a:rPr>
              <a:t>"Count = "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&lt;&lt;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count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                     </a:t>
            </a:r>
            <a:r>
              <a:rPr lang="en-US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&lt;&lt;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+mn-ea"/>
              </a:rPr>
              <a:t>std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::</a:t>
            </a:r>
            <a:r>
              <a:rPr lang="en-US" altLang="zh-CN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+mn-ea"/>
              </a:rPr>
              <a:t>endl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 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}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F97729-56BA-80D8-02DF-78E8B034EB87}"/>
              </a:ext>
            </a:extLst>
          </p:cNvPr>
          <p:cNvSpPr/>
          <p:nvPr/>
        </p:nvSpPr>
        <p:spPr bwMode="auto">
          <a:xfrm>
            <a:off x="909264" y="2142138"/>
            <a:ext cx="3544614" cy="3048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F02A5C-A891-F34D-5004-A1E7E3AD2D64}"/>
              </a:ext>
            </a:extLst>
          </p:cNvPr>
          <p:cNvSpPr/>
          <p:nvPr/>
        </p:nvSpPr>
        <p:spPr bwMode="auto">
          <a:xfrm>
            <a:off x="1118814" y="2759844"/>
            <a:ext cx="1600200" cy="3048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A6D4A0D-9E14-D070-8E8B-EE9FCB1D7610}"/>
              </a:ext>
            </a:extLst>
          </p:cNvPr>
          <p:cNvSpPr/>
          <p:nvPr/>
        </p:nvSpPr>
        <p:spPr bwMode="auto">
          <a:xfrm>
            <a:off x="5496594" y="2097642"/>
            <a:ext cx="1600200" cy="304800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C9D51C3-F4D6-E6FB-4929-C28C2E6C4BD0}"/>
              </a:ext>
            </a:extLst>
          </p:cNvPr>
          <p:cNvSpPr/>
          <p:nvPr/>
        </p:nvSpPr>
        <p:spPr bwMode="auto">
          <a:xfrm>
            <a:off x="5496594" y="4284482"/>
            <a:ext cx="1898616" cy="240259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862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自定义 27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35F90"/>
      </a:accent1>
      <a:accent2>
        <a:srgbClr val="0099C5"/>
      </a:accent2>
      <a:accent3>
        <a:srgbClr val="E1CEAB"/>
      </a:accent3>
      <a:accent4>
        <a:srgbClr val="C7A25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18938</TotalTime>
  <Words>1962</Words>
  <Application>Microsoft Office PowerPoint</Application>
  <PresentationFormat>宽屏</PresentationFormat>
  <Paragraphs>439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Menlo</vt:lpstr>
      <vt:lpstr>等线</vt:lpstr>
      <vt:lpstr>等线 Light</vt:lpstr>
      <vt:lpstr>上首标榜体（非商用）</vt:lpstr>
      <vt:lpstr>书体坊兰亭体</vt:lpstr>
      <vt:lpstr>宋体</vt:lpstr>
      <vt:lpstr>微软雅黑</vt:lpstr>
      <vt:lpstr>Arial</vt:lpstr>
      <vt:lpstr>Cambria Math</vt:lpstr>
      <vt:lpstr>Consolas</vt:lpstr>
      <vt:lpstr>Segoe UI</vt:lpstr>
      <vt:lpstr>Times New Roman</vt:lpstr>
      <vt:lpstr>Wingdings</vt:lpstr>
      <vt:lpstr>Office 主题​​</vt:lpstr>
      <vt:lpstr>1_Office 主题​​</vt:lpstr>
      <vt:lpstr>PowerPoint 演示文稿</vt:lpstr>
      <vt:lpstr>内容提要</vt:lpstr>
      <vt:lpstr>本章主要内容</vt:lpstr>
      <vt:lpstr>9.1　运行时存储组织概述 </vt:lpstr>
      <vt:lpstr>9.1　运行时存储组织概述 </vt:lpstr>
      <vt:lpstr>9.1　运行时存储组织概述 </vt:lpstr>
      <vt:lpstr>9.1　运行时存储组织概述 </vt:lpstr>
      <vt:lpstr>9.1　运行时存储组织概述 </vt:lpstr>
      <vt:lpstr>9.1　运行时存储组织概述 </vt:lpstr>
      <vt:lpstr>9.1　运行时存储组织概述 </vt:lpstr>
      <vt:lpstr>9.1　运行时存储组织概述 </vt:lpstr>
      <vt:lpstr>9.1　运行时存储组织概述 </vt:lpstr>
      <vt:lpstr>9.1　运行时存储组织概述 </vt:lpstr>
      <vt:lpstr>本章主要内容</vt:lpstr>
      <vt:lpstr>9.2　活动记录(栈帧)</vt:lpstr>
      <vt:lpstr>9.2　活动记录(栈帧)</vt:lpstr>
      <vt:lpstr>9.2　活动记录(栈帧)</vt:lpstr>
      <vt:lpstr>9.2　活动记录(栈帧)</vt:lpstr>
      <vt:lpstr>9.2　活动记录(栈帧)</vt:lpstr>
      <vt:lpstr>9.2　活动记录(栈帧)</vt:lpstr>
      <vt:lpstr>9.2　活动记录(栈帧)</vt:lpstr>
      <vt:lpstr>本章主要内容</vt:lpstr>
      <vt:lpstr>9.3　函数调用与参数传递</vt:lpstr>
      <vt:lpstr>9.3　函数调用与参数传递</vt:lpstr>
      <vt:lpstr>9.3　函数调用与参数传递</vt:lpstr>
      <vt:lpstr>9.3　函数调用与参数传递</vt:lpstr>
      <vt:lpstr>小结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QZ7420</dc:creator>
  <cp:lastModifiedBy>茂林 杨</cp:lastModifiedBy>
  <cp:revision>751</cp:revision>
  <cp:lastPrinted>2022-10-13T02:21:01Z</cp:lastPrinted>
  <dcterms:created xsi:type="dcterms:W3CDTF">2022-06-03T05:02:51Z</dcterms:created>
  <dcterms:modified xsi:type="dcterms:W3CDTF">2024-05-26T04:39:07Z</dcterms:modified>
</cp:coreProperties>
</file>